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Inconsolata"/>
      <p:regular r:id="rId15"/>
      <p:bold r:id="rId16"/>
    </p:embeddedFont>
    <p:embeddedFont>
      <p:font typeface="Titillium Web"/>
      <p:regular r:id="rId17"/>
      <p:bold r:id="rId18"/>
      <p:italic r:id="rId19"/>
      <p:boldItalic r:id="rId20"/>
    </p:embeddedFont>
    <p:embeddedFont>
      <p:font typeface="Inconsolata SemiBold"/>
      <p:regular r:id="rId21"/>
      <p:bold r:id="rId22"/>
    </p:embeddedFont>
    <p:embeddedFont>
      <p:font typeface="Inconsolata Medium"/>
      <p:regular r:id="rId23"/>
      <p:bold r:id="rId24"/>
    </p:embeddedFont>
    <p:embeddedFont>
      <p:font typeface="Inconsolata Light"/>
      <p:regular r:id="rId25"/>
      <p:bold r:id="rId26"/>
    </p:embeddedFont>
    <p:embeddedFont>
      <p:font typeface="Titillium Web ExtraLight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31" roundtripDataSignature="AMtx7mhz+2jNaXz2hgoyZvFb7M0PJN33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TitilliumWeb-boldItalic.fntdata"/><Relationship Id="rId22" Type="http://schemas.openxmlformats.org/officeDocument/2006/relationships/font" Target="fonts/InconsolataSemiBold-bold.fntdata"/><Relationship Id="rId21" Type="http://schemas.openxmlformats.org/officeDocument/2006/relationships/font" Target="fonts/InconsolataSemiBold-regular.fntdata"/><Relationship Id="rId24" Type="http://schemas.openxmlformats.org/officeDocument/2006/relationships/font" Target="fonts/InconsolataMedium-bold.fntdata"/><Relationship Id="rId23" Type="http://schemas.openxmlformats.org/officeDocument/2006/relationships/font" Target="fonts/InconsolataMedium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InconsolataLight-bold.fntdata"/><Relationship Id="rId25" Type="http://schemas.openxmlformats.org/officeDocument/2006/relationships/font" Target="fonts/InconsolataLight-regular.fntdata"/><Relationship Id="rId28" Type="http://schemas.openxmlformats.org/officeDocument/2006/relationships/font" Target="fonts/TitilliumWebExtraLight-bold.fntdata"/><Relationship Id="rId27" Type="http://schemas.openxmlformats.org/officeDocument/2006/relationships/font" Target="fonts/TitilliumWebExtra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TitilliumWebExtraLigh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customschemas.google.com/relationships/presentationmetadata" Target="metadata"/><Relationship Id="rId30" Type="http://schemas.openxmlformats.org/officeDocument/2006/relationships/font" Target="fonts/TitilliumWebExtraLight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Inconsolata-regular.fntdata"/><Relationship Id="rId14" Type="http://schemas.openxmlformats.org/officeDocument/2006/relationships/slide" Target="slides/slide9.xml"/><Relationship Id="rId17" Type="http://schemas.openxmlformats.org/officeDocument/2006/relationships/font" Target="fonts/TitilliumWeb-regular.fntdata"/><Relationship Id="rId16" Type="http://schemas.openxmlformats.org/officeDocument/2006/relationships/font" Target="fonts/Inconsolata-bold.fntdata"/><Relationship Id="rId19" Type="http://schemas.openxmlformats.org/officeDocument/2006/relationships/font" Target="fonts/TitilliumWeb-italic.fntdata"/><Relationship Id="rId18" Type="http://schemas.openxmlformats.org/officeDocument/2006/relationships/font" Target="fonts/TitilliumWe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34e355243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334e355243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42daf6b94e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42daf6b94e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42daf6b94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42daf6b94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42daf6b94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42daf6b94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42daf6b94e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42daf6b94e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4767d0c6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4767d0c6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42daf6b94e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42daf6b94e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4767d0c61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4767d0c61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ctrTitle"/>
          </p:nvPr>
        </p:nvSpPr>
        <p:spPr>
          <a:xfrm>
            <a:off x="749125" y="942225"/>
            <a:ext cx="7359900" cy="727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1"/>
          <p:cNvSpPr txBox="1"/>
          <p:nvPr>
            <p:ph idx="1" type="subTitle"/>
          </p:nvPr>
        </p:nvSpPr>
        <p:spPr>
          <a:xfrm>
            <a:off x="749125" y="3760875"/>
            <a:ext cx="63279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5"/>
          <p:cNvSpPr txBox="1"/>
          <p:nvPr>
            <p:ph type="title"/>
          </p:nvPr>
        </p:nvSpPr>
        <p:spPr>
          <a:xfrm>
            <a:off x="728725" y="977925"/>
            <a:ext cx="7056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/>
          <p:nvPr>
            <p:ph type="title"/>
          </p:nvPr>
        </p:nvSpPr>
        <p:spPr>
          <a:xfrm>
            <a:off x="764575" y="993350"/>
            <a:ext cx="8067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" type="body"/>
          </p:nvPr>
        </p:nvSpPr>
        <p:spPr>
          <a:xfrm>
            <a:off x="764700" y="1672050"/>
            <a:ext cx="8067600" cy="28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9"/>
          <p:cNvSpPr txBox="1"/>
          <p:nvPr>
            <p:ph hasCustomPrompt="1" type="title"/>
          </p:nvPr>
        </p:nvSpPr>
        <p:spPr>
          <a:xfrm>
            <a:off x="427550" y="679000"/>
            <a:ext cx="50172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5" name="Google Shape;25;p19"/>
          <p:cNvSpPr txBox="1"/>
          <p:nvPr>
            <p:ph idx="1" type="body"/>
          </p:nvPr>
        </p:nvSpPr>
        <p:spPr>
          <a:xfrm>
            <a:off x="257625" y="239537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311700" y="445025"/>
            <a:ext cx="870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311700" y="124682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 sz="1400">
                <a:solidFill>
                  <a:schemeClr val="lt1"/>
                </a:solidFill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2" type="body"/>
          </p:nvPr>
        </p:nvSpPr>
        <p:spPr>
          <a:xfrm>
            <a:off x="4863300" y="1208200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705575" y="594225"/>
            <a:ext cx="44226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16"/>
          <p:cNvSpPr txBox="1"/>
          <p:nvPr>
            <p:ph idx="1" type="body"/>
          </p:nvPr>
        </p:nvSpPr>
        <p:spPr>
          <a:xfrm>
            <a:off x="744175" y="1590375"/>
            <a:ext cx="55269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8" name="Google Shape;38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1" name="Google Shape;41;p1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2" name="Google Shape;42;p1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tillium Web"/>
              <a:buNone/>
              <a:defRPr b="1" i="0" sz="2800" u="none" cap="none" strike="noStrik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Inconsolata SemiBold"/>
              <a:buChar char="●"/>
              <a:defRPr b="0" i="0" sz="1800" u="none" cap="none" strike="noStrike">
                <a:solidFill>
                  <a:schemeClr val="dk2"/>
                </a:solidFill>
                <a:latin typeface="Inconsolata SemiBold"/>
                <a:ea typeface="Inconsolata SemiBold"/>
                <a:cs typeface="Inconsolata SemiBold"/>
                <a:sym typeface="Inconsolata SemiBold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nconsolata Medium"/>
              <a:buChar char="○"/>
              <a:defRPr b="0" i="0" sz="1400" u="none" cap="none" strike="noStrike">
                <a:solidFill>
                  <a:schemeClr val="dk2"/>
                </a:solidFill>
                <a:latin typeface="Inconsolata Medium"/>
                <a:ea typeface="Inconsolata Medium"/>
                <a:cs typeface="Inconsolata Medium"/>
                <a:sym typeface="Inconsolata Medium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nconsolata"/>
              <a:buChar char="■"/>
              <a:defRPr b="0" i="0" sz="1400" u="none" cap="none" strike="noStrike">
                <a:solidFill>
                  <a:schemeClr val="dk2"/>
                </a:solidFill>
                <a:latin typeface="Inconsolata"/>
                <a:ea typeface="Inconsolata"/>
                <a:cs typeface="Inconsolata"/>
                <a:sym typeface="Inconsolat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●"/>
              <a:defRPr b="0" i="0" sz="1400" u="none" cap="none" strike="noStrike"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nconsolata Light"/>
              <a:buChar char="○"/>
              <a:defRPr b="0" i="0" sz="1400" u="none" cap="none" strike="noStrike">
                <a:solidFill>
                  <a:schemeClr val="dk2"/>
                </a:solidFill>
                <a:latin typeface="Inconsolata Light"/>
                <a:ea typeface="Inconsolata Light"/>
                <a:cs typeface="Inconsolata Light"/>
                <a:sym typeface="Inconsolata Light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 ExtraLight"/>
              <a:buChar char="■"/>
              <a:defRPr b="0" i="0" sz="1400" u="none" cap="none" strike="noStrike">
                <a:solidFill>
                  <a:schemeClr val="dk2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statenavigate.org/south-carolina" TargetMode="External"/><Relationship Id="rId4" Type="http://schemas.openxmlformats.org/officeDocument/2006/relationships/hyperlink" Target="https://projects.statenavigate.com/25-26/states/sc/district_test_2_0.html?id=sldl:15#sec2" TargetMode="External"/><Relationship Id="rId5" Type="http://schemas.openxmlformats.org/officeDocument/2006/relationships/hyperlink" Target="https://statenavigate.org/news-south-caroli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>
            <p:ph type="ctrTitle"/>
          </p:nvPr>
        </p:nvSpPr>
        <p:spPr>
          <a:xfrm>
            <a:off x="749125" y="942225"/>
            <a:ext cx="7359900" cy="727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State Navigate: Data Access and Transparency</a:t>
            </a:r>
            <a:endParaRPr/>
          </a:p>
        </p:txBody>
      </p:sp>
      <p:sp>
        <p:nvSpPr>
          <p:cNvPr id="49" name="Google Shape;49;p1"/>
          <p:cNvSpPr txBox="1"/>
          <p:nvPr>
            <p:ph idx="1" type="subTitle"/>
          </p:nvPr>
        </p:nvSpPr>
        <p:spPr>
          <a:xfrm>
            <a:off x="749125" y="3760875"/>
            <a:ext cx="63279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Presented by Chaz Nuttycombe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34e355243b_0_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"/>
              <a:t>“Who am I? Why am I here?” - Admiral James Stockdale, 1992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2daf6b94e_0_56"/>
          <p:cNvSpPr txBox="1"/>
          <p:nvPr>
            <p:ph type="title"/>
          </p:nvPr>
        </p:nvSpPr>
        <p:spPr>
          <a:xfrm>
            <a:off x="705575" y="594225"/>
            <a:ext cx="44226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About me</a:t>
            </a:r>
            <a:endParaRPr/>
          </a:p>
        </p:txBody>
      </p:sp>
      <p:sp>
        <p:nvSpPr>
          <p:cNvPr id="60" name="Google Shape;60;g342daf6b94e_0_56"/>
          <p:cNvSpPr txBox="1"/>
          <p:nvPr>
            <p:ph idx="1" type="body"/>
          </p:nvPr>
        </p:nvSpPr>
        <p:spPr>
          <a:xfrm>
            <a:off x="744175" y="1590375"/>
            <a:ext cx="70026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I’ve predicted state legislative elections across the country since 2017. In Virginia, here’s my record.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2017: 96/100 HoD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2019: 99/100 HoD, 38/40 Senate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2021: 96/100 HoD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2023: 100/100 HoD, 40/40 Senate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In March 2020, I started the only website in the country that forecasts state legislative elections, CNalysis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CNalysis’s successor is State Navigate, a 501(c)(3) nonprofit dedicated to all aspects of data in state legislatures.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2daf6b94e_0_5"/>
          <p:cNvSpPr txBox="1"/>
          <p:nvPr>
            <p:ph type="title"/>
          </p:nvPr>
        </p:nvSpPr>
        <p:spPr>
          <a:xfrm>
            <a:off x="311700" y="445025"/>
            <a:ext cx="8709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Navigate’s Work</a:t>
            </a:r>
            <a:endParaRPr/>
          </a:p>
        </p:txBody>
      </p:sp>
      <p:sp>
        <p:nvSpPr>
          <p:cNvPr id="66" name="Google Shape;66;g342daf6b94e_0_5"/>
          <p:cNvSpPr txBox="1"/>
          <p:nvPr>
            <p:ph idx="1" type="body"/>
          </p:nvPr>
        </p:nvSpPr>
        <p:spPr>
          <a:xfrm>
            <a:off x="311700" y="12468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Elections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Short-Term: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Forecasting state legislative elections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Calculating &amp; displaying election data in state legislative districts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Conducting public horse-race and issue polling for state legislatures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Collect candidate names, photos, and campaign websites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Long-Term: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Aggregate polls on state governance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g342daf6b94e_0_5"/>
          <p:cNvSpPr txBox="1"/>
          <p:nvPr>
            <p:ph idx="2" type="body"/>
          </p:nvPr>
        </p:nvSpPr>
        <p:spPr>
          <a:xfrm>
            <a:off x="4863300" y="120820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Short-Term: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Aggregating news from various sources on state legislatures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Long-Term: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Hiring State House reporters in states where they’re sorely needed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Estimate the ideological </a:t>
            </a:r>
            <a:r>
              <a:rPr lang="en"/>
              <a:t>leanings</a:t>
            </a:r>
            <a:r>
              <a:rPr lang="en"/>
              <a:t> of individual news sources for state governance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42daf6b94e_0_50"/>
          <p:cNvSpPr txBox="1"/>
          <p:nvPr>
            <p:ph type="title"/>
          </p:nvPr>
        </p:nvSpPr>
        <p:spPr>
          <a:xfrm>
            <a:off x="311700" y="445025"/>
            <a:ext cx="8709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Navigate’s Work</a:t>
            </a:r>
            <a:endParaRPr/>
          </a:p>
        </p:txBody>
      </p:sp>
      <p:sp>
        <p:nvSpPr>
          <p:cNvPr id="73" name="Google Shape;73;g342daf6b94e_0_50"/>
          <p:cNvSpPr txBox="1"/>
          <p:nvPr>
            <p:ph idx="1" type="body"/>
          </p:nvPr>
        </p:nvSpPr>
        <p:spPr>
          <a:xfrm>
            <a:off x="311700" y="124682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Legislature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Short-Term: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Building a comprehensive bill, legislative roll call, and legislator database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Calculate the ideology of legislators and determine what their likelihood was of voting yay/nay on each roll call vote after it’s been taken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Long-Term: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Build a tool to allow users to calculate and create their own scorecards for legislators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g342daf6b94e_0_50"/>
          <p:cNvSpPr txBox="1"/>
          <p:nvPr>
            <p:ph idx="2" type="body"/>
          </p:nvPr>
        </p:nvSpPr>
        <p:spPr>
          <a:xfrm>
            <a:off x="4863300" y="120820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Campaign Finance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Short-Term: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Gather and display candidate, committee, vendor, and donor campaign finance information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Long-Term: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Determine the measured effect of campaign finance spending on the state legislative level in each state after controlling for partisanship and incumbency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42daf6b94e_0_100"/>
          <p:cNvSpPr txBox="1"/>
          <p:nvPr>
            <p:ph type="title"/>
          </p:nvPr>
        </p:nvSpPr>
        <p:spPr>
          <a:xfrm>
            <a:off x="705575" y="594225"/>
            <a:ext cx="44226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state legislatures?</a:t>
            </a:r>
            <a:endParaRPr/>
          </a:p>
        </p:txBody>
      </p:sp>
      <p:sp>
        <p:nvSpPr>
          <p:cNvPr id="80" name="Google Shape;80;g342daf6b94e_0_100"/>
          <p:cNvSpPr txBox="1"/>
          <p:nvPr>
            <p:ph idx="1" type="body"/>
          </p:nvPr>
        </p:nvSpPr>
        <p:spPr>
          <a:xfrm>
            <a:off x="744175" y="1590375"/>
            <a:ext cx="70026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Congress gets plenty of attention and resources in data transparency. This should come as no surprise given the centralization of Washington.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Each state has their own processes and intricacies, for better or worse.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Data access is largely correlated with the level of corruption in state government. MN is seen as the gold standard, whereas HI is seen as more of a regime than a government.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Our mission is to promote data transparency on the state legislative level, which the public can use to keep state government accountable.</a:t>
            </a:r>
            <a:endParaRPr sz="1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4767d0c613_0_0"/>
          <p:cNvSpPr txBox="1"/>
          <p:nvPr>
            <p:ph type="title"/>
          </p:nvPr>
        </p:nvSpPr>
        <p:spPr>
          <a:xfrm>
            <a:off x="705575" y="594225"/>
            <a:ext cx="44226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do we get our data?</a:t>
            </a:r>
            <a:endParaRPr/>
          </a:p>
        </p:txBody>
      </p:sp>
      <p:sp>
        <p:nvSpPr>
          <p:cNvPr id="86" name="Google Shape;86;g34767d0c613_0_0"/>
          <p:cNvSpPr txBox="1"/>
          <p:nvPr>
            <p:ph idx="1" type="body"/>
          </p:nvPr>
        </p:nvSpPr>
        <p:spPr>
          <a:xfrm>
            <a:off x="744175" y="1590375"/>
            <a:ext cx="70026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State Government: Election results, candidate lists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Existing 501(c)(3) nonprofits and other organizations (VoteSmart, OpenStates/Plural Policy, LegiScan): candidate photos/social media/websites, bill data</a:t>
            </a:r>
            <a:endParaRPr sz="1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2daf6b94e_0_105"/>
          <p:cNvSpPr txBox="1"/>
          <p:nvPr>
            <p:ph type="title"/>
          </p:nvPr>
        </p:nvSpPr>
        <p:spPr>
          <a:xfrm>
            <a:off x="427550" y="679000"/>
            <a:ext cx="50172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Preview</a:t>
            </a:r>
            <a:endParaRPr/>
          </a:p>
        </p:txBody>
      </p:sp>
      <p:sp>
        <p:nvSpPr>
          <p:cNvPr id="92" name="Google Shape;92;g342daf6b94e_0_105"/>
          <p:cNvSpPr txBox="1"/>
          <p:nvPr>
            <p:ph idx="1" type="body"/>
          </p:nvPr>
        </p:nvSpPr>
        <p:spPr>
          <a:xfrm>
            <a:off x="257625" y="239537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4767d0c613_0_5"/>
          <p:cNvSpPr txBox="1"/>
          <p:nvPr>
            <p:ph type="title"/>
          </p:nvPr>
        </p:nvSpPr>
        <p:spPr>
          <a:xfrm>
            <a:off x="705575" y="594225"/>
            <a:ext cx="44226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South Carolina: Pre-Alpha!</a:t>
            </a:r>
            <a:endParaRPr/>
          </a:p>
        </p:txBody>
      </p:sp>
      <p:sp>
        <p:nvSpPr>
          <p:cNvPr id="98" name="Google Shape;98;g34767d0c613_0_5"/>
          <p:cNvSpPr txBox="1"/>
          <p:nvPr>
            <p:ph idx="1" type="body"/>
          </p:nvPr>
        </p:nvSpPr>
        <p:spPr>
          <a:xfrm>
            <a:off x="744175" y="1590375"/>
            <a:ext cx="70026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u="sng">
                <a:solidFill>
                  <a:schemeClr val="hlink"/>
                </a:solidFill>
                <a:hlinkClick r:id="rId3"/>
              </a:rPr>
              <a:t>https://statenavigate.org/south-carolina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u="sng">
                <a:solidFill>
                  <a:schemeClr val="hlink"/>
                </a:solidFill>
                <a:hlinkClick r:id="rId4"/>
              </a:rPr>
              <a:t>https://projects.statenavigate.com/25-26/states/sc/district_test_2_0.html?id=sldl:15#sec2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u="sng">
                <a:solidFill>
                  <a:schemeClr val="hlink"/>
                </a:solidFill>
                <a:hlinkClick r:id="rId5"/>
              </a:rPr>
              <a:t>https://statenavigate.org/news-south-carolina/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t/>
            </a: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ate Navigate">
  <a:themeElements>
    <a:clrScheme name="Simple Light">
      <a:dk1>
        <a:srgbClr val="2E2824"/>
      </a:dk1>
      <a:lt1>
        <a:srgbClr val="FFF8EB"/>
      </a:lt1>
      <a:dk2>
        <a:srgbClr val="595959"/>
      </a:dk2>
      <a:lt2>
        <a:srgbClr val="EEEEEE"/>
      </a:lt2>
      <a:accent1>
        <a:srgbClr val="FA824C"/>
      </a:accent1>
      <a:accent2>
        <a:srgbClr val="00AEF3"/>
      </a:accent2>
      <a:accent3>
        <a:srgbClr val="E81B23"/>
      </a:accent3>
      <a:accent4>
        <a:srgbClr val="FA824C"/>
      </a:accent4>
      <a:accent5>
        <a:srgbClr val="2E2824"/>
      </a:accent5>
      <a:accent6>
        <a:srgbClr val="FFF8EB"/>
      </a:accent6>
      <a:hlink>
        <a:srgbClr val="2E282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