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68" r:id="rId4"/>
    <p:sldId id="317" r:id="rId5"/>
    <p:sldId id="324" r:id="rId6"/>
    <p:sldId id="320" r:id="rId7"/>
    <p:sldId id="332" r:id="rId8"/>
    <p:sldId id="319" r:id="rId9"/>
    <p:sldId id="273" r:id="rId10"/>
    <p:sldId id="322" r:id="rId11"/>
    <p:sldId id="261" r:id="rId12"/>
    <p:sldId id="321" r:id="rId13"/>
    <p:sldId id="323" r:id="rId14"/>
    <p:sldId id="325" r:id="rId15"/>
    <p:sldId id="326" r:id="rId16"/>
    <p:sldId id="331" r:id="rId17"/>
    <p:sldId id="327" r:id="rId18"/>
    <p:sldId id="328" r:id="rId19"/>
    <p:sldId id="329"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815"/>
    <a:srgbClr val="E8E5DF"/>
    <a:srgbClr val="9A948B"/>
    <a:srgbClr val="A12B2A"/>
    <a:srgbClr val="C5B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0" autoAdjust="0"/>
    <p:restoredTop sz="94660"/>
  </p:normalViewPr>
  <p:slideViewPr>
    <p:cSldViewPr snapToGrid="0">
      <p:cViewPr varScale="1">
        <p:scale>
          <a:sx n="72" d="100"/>
          <a:sy n="72" d="100"/>
        </p:scale>
        <p:origin x="792" y="28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832D6-5A1D-4F9E-B99F-55BF75C238E6}"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2B013-6D72-4716-B7CF-273771171844}" type="slidenum">
              <a:rPr lang="en-US" smtClean="0"/>
              <a:t>‹#›</a:t>
            </a:fld>
            <a:endParaRPr lang="en-US"/>
          </a:p>
        </p:txBody>
      </p:sp>
    </p:spTree>
    <p:extLst>
      <p:ext uri="{BB962C8B-B14F-4D97-AF65-F5344CB8AC3E}">
        <p14:creationId xmlns:p14="http://schemas.microsoft.com/office/powerpoint/2010/main" val="126857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671660-F560-47AB-B64A-A4E438C3BF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113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671660-F560-47AB-B64A-A4E438C3BF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031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1AB6-C0A5-D309-2BD7-CA553D2C1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48ACD6-0F2A-2469-DACF-26BEEA6B3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706A0D-5937-96BC-DFC2-900AC9A47F79}"/>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a:extLst>
              <a:ext uri="{FF2B5EF4-FFF2-40B4-BE49-F238E27FC236}">
                <a16:creationId xmlns:a16="http://schemas.microsoft.com/office/drawing/2014/main" id="{FD78D74E-874B-575C-D849-D688B43F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4B98B-D4D6-72AC-EC61-7E0379D9CDA2}"/>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273196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96E6-0A86-5AA2-3349-859E5E6E3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387F7-B862-9720-0B3C-C13FE0D1F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78E59-CAB9-C58F-BDA9-BBD482EC8A7E}"/>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a:extLst>
              <a:ext uri="{FF2B5EF4-FFF2-40B4-BE49-F238E27FC236}">
                <a16:creationId xmlns:a16="http://schemas.microsoft.com/office/drawing/2014/main" id="{CF60DF61-86C0-8B21-63D4-0CC5B7E32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33692-3D5B-B751-99C6-042A3F6E5C70}"/>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312638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B3876-F084-DD08-29AD-EA5827F605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E84147-10BB-BB3E-26D7-0E5F2A8AB9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519C7-678D-071B-C182-D29FF5366BF2}"/>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a:extLst>
              <a:ext uri="{FF2B5EF4-FFF2-40B4-BE49-F238E27FC236}">
                <a16:creationId xmlns:a16="http://schemas.microsoft.com/office/drawing/2014/main" id="{68BD0DF0-0F18-F57E-DC1C-DA09ECBD6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DF5A6-B046-238F-C4C6-D7094D10A290}"/>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305980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42920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60273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275106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7314D-050C-4E1D-AC93-CBD9AB6D45E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2543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7314D-050C-4E1D-AC93-CBD9AB6D45E4}"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61629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7314D-050C-4E1D-AC93-CBD9AB6D45E4}"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2732712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314D-050C-4E1D-AC93-CBD9AB6D45E4}"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314744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7314D-050C-4E1D-AC93-CBD9AB6D45E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306882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DD92-2DF8-64BB-D2E9-216EF300D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0D0F5-F77D-5F32-5642-0B4FEF4188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C480B-4241-F194-DD6F-1A67365DB8CB}"/>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a:extLst>
              <a:ext uri="{FF2B5EF4-FFF2-40B4-BE49-F238E27FC236}">
                <a16:creationId xmlns:a16="http://schemas.microsoft.com/office/drawing/2014/main" id="{6D096C35-0381-537A-946B-14B39880F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534EF-2E79-B3FE-1E3D-1DC4FA84F393}"/>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869560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7314D-050C-4E1D-AC93-CBD9AB6D45E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295249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949154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49504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366A74B-1D3F-427C-A5DA-17F470E52A0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1A35-6C43-4D20-99C8-F259827868B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39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6A74B-1D3F-427C-A5DA-17F470E52A0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1A35-6C43-4D20-99C8-F259827868B2}" type="slidenum">
              <a:rPr lang="en-US" smtClean="0"/>
              <a:t>‹#›</a:t>
            </a:fld>
            <a:endParaRPr lang="en-US"/>
          </a:p>
        </p:txBody>
      </p:sp>
    </p:spTree>
    <p:extLst>
      <p:ext uri="{BB962C8B-B14F-4D97-AF65-F5344CB8AC3E}">
        <p14:creationId xmlns:p14="http://schemas.microsoft.com/office/powerpoint/2010/main" val="110757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6A74B-1D3F-427C-A5DA-17F470E52A0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1A35-6C43-4D20-99C8-F259827868B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518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66A74B-1D3F-427C-A5DA-17F470E52A0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1A35-6C43-4D20-99C8-F259827868B2}" type="slidenum">
              <a:rPr lang="en-US" smtClean="0"/>
              <a:t>‹#›</a:t>
            </a:fld>
            <a:endParaRPr lang="en-US"/>
          </a:p>
        </p:txBody>
      </p:sp>
    </p:spTree>
    <p:extLst>
      <p:ext uri="{BB962C8B-B14F-4D97-AF65-F5344CB8AC3E}">
        <p14:creationId xmlns:p14="http://schemas.microsoft.com/office/powerpoint/2010/main" val="2807061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66A74B-1D3F-427C-A5DA-17F470E52A08}"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21A35-6C43-4D20-99C8-F259827868B2}" type="slidenum">
              <a:rPr lang="en-US" smtClean="0"/>
              <a:t>‹#›</a:t>
            </a:fld>
            <a:endParaRPr lang="en-US"/>
          </a:p>
        </p:txBody>
      </p:sp>
    </p:spTree>
    <p:extLst>
      <p:ext uri="{BB962C8B-B14F-4D97-AF65-F5344CB8AC3E}">
        <p14:creationId xmlns:p14="http://schemas.microsoft.com/office/powerpoint/2010/main" val="624671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66A74B-1D3F-427C-A5DA-17F470E52A08}"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21A35-6C43-4D20-99C8-F259827868B2}" type="slidenum">
              <a:rPr lang="en-US" smtClean="0"/>
              <a:t>‹#›</a:t>
            </a:fld>
            <a:endParaRPr lang="en-US"/>
          </a:p>
        </p:txBody>
      </p:sp>
    </p:spTree>
    <p:extLst>
      <p:ext uri="{BB962C8B-B14F-4D97-AF65-F5344CB8AC3E}">
        <p14:creationId xmlns:p14="http://schemas.microsoft.com/office/powerpoint/2010/main" val="2230504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6A74B-1D3F-427C-A5DA-17F470E52A08}"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21A35-6C43-4D20-99C8-F259827868B2}" type="slidenum">
              <a:rPr lang="en-US" smtClean="0"/>
              <a:t>‹#›</a:t>
            </a:fld>
            <a:endParaRPr lang="en-US"/>
          </a:p>
        </p:txBody>
      </p:sp>
    </p:spTree>
    <p:extLst>
      <p:ext uri="{BB962C8B-B14F-4D97-AF65-F5344CB8AC3E}">
        <p14:creationId xmlns:p14="http://schemas.microsoft.com/office/powerpoint/2010/main" val="270829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B5E9-17B4-08F0-7751-F79097BF2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B7ECE-B658-24FA-730E-0B78DAE60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EFFFD-7F03-6F30-BEFF-D3DC7E3C0B35}"/>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5" name="Footer Placeholder 4">
            <a:extLst>
              <a:ext uri="{FF2B5EF4-FFF2-40B4-BE49-F238E27FC236}">
                <a16:creationId xmlns:a16="http://schemas.microsoft.com/office/drawing/2014/main" id="{FF956FE9-2F15-6F32-F8A1-3A95AF919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3E3C8-9C47-C906-E84D-DDE041A1891B}"/>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423205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6A74B-1D3F-427C-A5DA-17F470E52A0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1A35-6C43-4D20-99C8-F259827868B2}" type="slidenum">
              <a:rPr lang="en-US" smtClean="0"/>
              <a:t>‹#›</a:t>
            </a:fld>
            <a:endParaRPr lang="en-US"/>
          </a:p>
        </p:txBody>
      </p:sp>
    </p:spTree>
    <p:extLst>
      <p:ext uri="{BB962C8B-B14F-4D97-AF65-F5344CB8AC3E}">
        <p14:creationId xmlns:p14="http://schemas.microsoft.com/office/powerpoint/2010/main" val="853840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66A74B-1D3F-427C-A5DA-17F470E52A0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21A35-6C43-4D20-99C8-F259827868B2}"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92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6A74B-1D3F-427C-A5DA-17F470E52A0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1A35-6C43-4D20-99C8-F259827868B2}" type="slidenum">
              <a:rPr lang="en-US" smtClean="0"/>
              <a:t>‹#›</a:t>
            </a:fld>
            <a:endParaRPr lang="en-US"/>
          </a:p>
        </p:txBody>
      </p:sp>
    </p:spTree>
    <p:extLst>
      <p:ext uri="{BB962C8B-B14F-4D97-AF65-F5344CB8AC3E}">
        <p14:creationId xmlns:p14="http://schemas.microsoft.com/office/powerpoint/2010/main" val="1396191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6A74B-1D3F-427C-A5DA-17F470E52A0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21A35-6C43-4D20-99C8-F259827868B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54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1FE7-DE41-5A8B-3B78-6B36E0D78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B149F-E43B-8747-E927-D71F5A919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CBE96-419F-F53C-31A5-059EC6600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279634-B133-8FD4-BB24-49FA4A68CFFC}"/>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6" name="Footer Placeholder 5">
            <a:extLst>
              <a:ext uri="{FF2B5EF4-FFF2-40B4-BE49-F238E27FC236}">
                <a16:creationId xmlns:a16="http://schemas.microsoft.com/office/drawing/2014/main" id="{072BED28-4FA1-E24A-93E8-CCFB141CE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FABF9-03E5-1B01-3449-A79F0D9DBBC9}"/>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71328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DF22-59E6-96A7-858C-69082DDEEC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4AC2E-6BA0-B57A-314F-EE4A4F487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45A10-6D25-6440-0537-83B050D097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A2A1C-38EC-FA8C-F507-0D6BB1110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82ECB8-4DCB-547F-5BAA-3B5762611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CA189-356F-42CE-F3BF-274EBDE7B99A}"/>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8" name="Footer Placeholder 7">
            <a:extLst>
              <a:ext uri="{FF2B5EF4-FFF2-40B4-BE49-F238E27FC236}">
                <a16:creationId xmlns:a16="http://schemas.microsoft.com/office/drawing/2014/main" id="{65A9DED2-A4FE-BD54-75B9-6D7CF0F5A3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6B152-9541-9ADE-C589-813939A556B2}"/>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286721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5F39-1C8A-53F5-3E3C-68BB195FC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BE5404-AF50-A56F-74BD-755285D06C8A}"/>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4" name="Footer Placeholder 3">
            <a:extLst>
              <a:ext uri="{FF2B5EF4-FFF2-40B4-BE49-F238E27FC236}">
                <a16:creationId xmlns:a16="http://schemas.microsoft.com/office/drawing/2014/main" id="{127D5A3E-7379-002B-1D63-71608B14B9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0A8FF3-87F9-BAFD-B45A-E2078920F410}"/>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337581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7C91E-C6C4-C297-19D4-0BC8E0C0A956}"/>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3" name="Footer Placeholder 2">
            <a:extLst>
              <a:ext uri="{FF2B5EF4-FFF2-40B4-BE49-F238E27FC236}">
                <a16:creationId xmlns:a16="http://schemas.microsoft.com/office/drawing/2014/main" id="{F2B1D471-B039-3C5A-1DFD-90C804F4FE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99274-3023-4C5E-0C47-636C3FB8A174}"/>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266812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8C28-01EB-8725-17D5-142DA15C9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5FE86-C3AF-D526-FEB5-7DEB79307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E9B37-86AF-FE06-15B0-5BC0EBDE9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35BB3-AD1E-59B6-4AE0-2F3E0B88F6DD}"/>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6" name="Footer Placeholder 5">
            <a:extLst>
              <a:ext uri="{FF2B5EF4-FFF2-40B4-BE49-F238E27FC236}">
                <a16:creationId xmlns:a16="http://schemas.microsoft.com/office/drawing/2014/main" id="{3B246535-FD9A-1B9C-663B-DC808BC26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90559-5F3A-2393-38B9-08C1632E5282}"/>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170341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1A8D-B6AD-C6BA-67D6-B1769ABE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8E501-D053-FC4F-0873-40BDFD427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A98AD-B279-35CB-91D6-983E618B8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A35E4-0F8A-CD87-0A97-0A42151E462F}"/>
              </a:ext>
            </a:extLst>
          </p:cNvPr>
          <p:cNvSpPr>
            <a:spLocks noGrp="1"/>
          </p:cNvSpPr>
          <p:nvPr>
            <p:ph type="dt" sz="half" idx="10"/>
          </p:nvPr>
        </p:nvSpPr>
        <p:spPr/>
        <p:txBody>
          <a:bodyPr/>
          <a:lstStyle/>
          <a:p>
            <a:fld id="{5AA7314D-050C-4E1D-AC93-CBD9AB6D45E4}" type="datetimeFigureOut">
              <a:rPr lang="en-US" smtClean="0"/>
              <a:t>3/26/2025</a:t>
            </a:fld>
            <a:endParaRPr lang="en-US"/>
          </a:p>
        </p:txBody>
      </p:sp>
      <p:sp>
        <p:nvSpPr>
          <p:cNvPr id="6" name="Footer Placeholder 5">
            <a:extLst>
              <a:ext uri="{FF2B5EF4-FFF2-40B4-BE49-F238E27FC236}">
                <a16:creationId xmlns:a16="http://schemas.microsoft.com/office/drawing/2014/main" id="{A5D39112-77F8-8AD1-7014-9E360EAC4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773F6-7C1D-945C-AC48-1DF6167D5F85}"/>
              </a:ext>
            </a:extLst>
          </p:cNvPr>
          <p:cNvSpPr>
            <a:spLocks noGrp="1"/>
          </p:cNvSpPr>
          <p:nvPr>
            <p:ph type="sldNum" sz="quarter" idx="12"/>
          </p:nvPr>
        </p:nvSpPr>
        <p:spPr/>
        <p:txBody>
          <a:bodyPr/>
          <a:lstStyle/>
          <a:p>
            <a:fld id="{BCE6CE50-ECA6-4696-A3B2-B053EB96E18A}" type="slidenum">
              <a:rPr lang="en-US" smtClean="0"/>
              <a:t>‹#›</a:t>
            </a:fld>
            <a:endParaRPr lang="en-US"/>
          </a:p>
        </p:txBody>
      </p:sp>
    </p:spTree>
    <p:extLst>
      <p:ext uri="{BB962C8B-B14F-4D97-AF65-F5344CB8AC3E}">
        <p14:creationId xmlns:p14="http://schemas.microsoft.com/office/powerpoint/2010/main" val="92970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4A212-36AB-3470-68C7-63A0D50ED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86D7A-8917-597E-0DC6-A424407AFD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781CD-E1D7-974F-F12C-74F68147A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314D-050C-4E1D-AC93-CBD9AB6D45E4}" type="datetimeFigureOut">
              <a:rPr lang="en-US" smtClean="0"/>
              <a:t>3/26/2025</a:t>
            </a:fld>
            <a:endParaRPr lang="en-US"/>
          </a:p>
        </p:txBody>
      </p:sp>
      <p:sp>
        <p:nvSpPr>
          <p:cNvPr id="5" name="Footer Placeholder 4">
            <a:extLst>
              <a:ext uri="{FF2B5EF4-FFF2-40B4-BE49-F238E27FC236}">
                <a16:creationId xmlns:a16="http://schemas.microsoft.com/office/drawing/2014/main" id="{1DC0094C-B17F-7D21-E817-17F4117A6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15A75A-0CE6-006B-7FE0-32DF5EC65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6CE50-ECA6-4696-A3B2-B053EB96E18A}" type="slidenum">
              <a:rPr lang="en-US" smtClean="0"/>
              <a:t>‹#›</a:t>
            </a:fld>
            <a:endParaRPr lang="en-US"/>
          </a:p>
        </p:txBody>
      </p:sp>
    </p:spTree>
    <p:extLst>
      <p:ext uri="{BB962C8B-B14F-4D97-AF65-F5344CB8AC3E}">
        <p14:creationId xmlns:p14="http://schemas.microsoft.com/office/powerpoint/2010/main" val="417148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314D-050C-4E1D-AC93-CBD9AB6D45E4}"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6CE50-ECA6-4696-A3B2-B053EB96E18A}" type="slidenum">
              <a:rPr lang="en-US" smtClean="0"/>
              <a:t>‹#›</a:t>
            </a:fld>
            <a:endParaRPr lang="en-US"/>
          </a:p>
        </p:txBody>
      </p:sp>
    </p:spTree>
    <p:extLst>
      <p:ext uri="{BB962C8B-B14F-4D97-AF65-F5344CB8AC3E}">
        <p14:creationId xmlns:p14="http://schemas.microsoft.com/office/powerpoint/2010/main" val="16804902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366A74B-1D3F-427C-A5DA-17F470E52A08}" type="datetimeFigureOut">
              <a:rPr lang="en-US" smtClean="0"/>
              <a:t>3/26/2025</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8E21A35-6C43-4D20-99C8-F259827868B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311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ta.org/issues/animal-experimentation-virginia/university-of-virginia/" TargetMode="External"/><Relationship Id="rId2" Type="http://schemas.openxmlformats.org/officeDocument/2006/relationships/hyperlink" Target="https://www.peta.org/issues/animal-experimentation-virginia/virginia-commonwealth-university/#concerns" TargetMode="External"/><Relationship Id="rId1" Type="http://schemas.openxmlformats.org/officeDocument/2006/relationships/slideLayout" Target="../slideLayouts/slideLayout2.xml"/><Relationship Id="rId6" Type="http://schemas.openxmlformats.org/officeDocument/2006/relationships/hyperlink" Target="https://www.peta.org/wp-content/uploads/2023/10/EVMS_PHS_2020-08-13_A3012-1I_Redacted-1.pdf" TargetMode="External"/><Relationship Id="rId5" Type="http://schemas.openxmlformats.org/officeDocument/2006/relationships/hyperlink" Target="https://www.peta.org/wp-content/uploads/2023/11/EVMS-PHS-2020-02-13-A3012-1H-Redacted-1.pdf" TargetMode="External"/><Relationship Id="rId4" Type="http://schemas.openxmlformats.org/officeDocument/2006/relationships/hyperlink" Target="https://www.peta.org/wp-content/uploads/2023/11/VT_PHS_2023-02-27_A3208-1M_Redacted.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wUCQsP9ed0&amp;t=17085s" TargetMode="External"/><Relationship Id="rId2" Type="http://schemas.openxmlformats.org/officeDocument/2006/relationships/hyperlink" Target="https://legacylis.virginia.gov/cgi-bin/legp604.exe?241+ful+CHAP0693"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s://aldf.org/project/transparency-in-animal-testing-missouri/" TargetMode="External"/><Relationship Id="rId3" Type="http://schemas.openxmlformats.org/officeDocument/2006/relationships/hyperlink" Target="https://leg.colorado.gov/sites/default/files/documents/2024A/bills/2024a_067_01.pdf" TargetMode="External"/><Relationship Id="rId7" Type="http://schemas.openxmlformats.org/officeDocument/2006/relationships/hyperlink" Target="https://mgaleg.maryland.gov/2023RS/bills/sb/sb0495f.pdf" TargetMode="External"/><Relationship Id="rId2" Type="http://schemas.openxmlformats.org/officeDocument/2006/relationships/hyperlink" Target="https://www.pcrm.org/news/news-releases/new-bill-aims-shed-light-animal-research-california" TargetMode="External"/><Relationship Id="rId1" Type="http://schemas.openxmlformats.org/officeDocument/2006/relationships/slideLayout" Target="../slideLayouts/slideLayout2.xml"/><Relationship Id="rId6" Type="http://schemas.openxmlformats.org/officeDocument/2006/relationships/hyperlink" Target="https://iga.in.gov/legislative/2024/bills/house/1292/details" TargetMode="External"/><Relationship Id="rId5" Type="http://schemas.openxmlformats.org/officeDocument/2006/relationships/hyperlink" Target="https://flsenate.gov/Session/Bill/2024/368/BillText/Filed/HTML" TargetMode="External"/><Relationship Id="rId10" Type="http://schemas.openxmlformats.org/officeDocument/2006/relationships/hyperlink" Target="https://lawfilesext.leg.wa.gov/biennium/2023-24/Pdf/Bills/House%20Bills/2304.pdf?q=20240910135403" TargetMode="External"/><Relationship Id="rId4" Type="http://schemas.openxmlformats.org/officeDocument/2006/relationships/hyperlink" Target="https://flsenate.gov/Session/Bill/2024/368" TargetMode="External"/><Relationship Id="rId9" Type="http://schemas.openxmlformats.org/officeDocument/2006/relationships/hyperlink" Target="https://www.senate.mo.gov/24info/pdf-bill/intro/SB1319.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ohsu.edu/onprc" TargetMode="External"/><Relationship Id="rId3" Type="http://schemas.openxmlformats.org/officeDocument/2006/relationships/hyperlink" Target="https://cambridgepublichealth.viewpointcloud.com/categories/1084" TargetMode="External"/><Relationship Id="rId7" Type="http://schemas.openxmlformats.org/officeDocument/2006/relationships/hyperlink" Target="https://www.ohsu.edu/onprc/external-oversight" TargetMode="External"/><Relationship Id="rId2" Type="http://schemas.openxmlformats.org/officeDocument/2006/relationships/hyperlink" Target="https://www.cdph.ca.gov/Programs/OSPHLD/LCS/CDPH%20Document%20Library/lab139.pdf" TargetMode="External"/><Relationship Id="rId1" Type="http://schemas.openxmlformats.org/officeDocument/2006/relationships/slideLayout" Target="../slideLayouts/slideLayout2.xml"/><Relationship Id="rId6" Type="http://schemas.openxmlformats.org/officeDocument/2006/relationships/hyperlink" Target="https://www.wadsworth.org/news/test-approval" TargetMode="External"/><Relationship Id="rId5" Type="http://schemas.openxmlformats.org/officeDocument/2006/relationships/hyperlink" Target="https://www.nysenate.gov/legislation/laws/PBH/504" TargetMode="External"/><Relationship Id="rId4" Type="http://schemas.openxmlformats.org/officeDocument/2006/relationships/hyperlink" Target="https://www.animallaw.info/local/ma-cambridge-title-6-animals-chapter-612-care-and-use-laboratory-animals#s10" TargetMode="External"/><Relationship Id="rId9" Type="http://schemas.openxmlformats.org/officeDocument/2006/relationships/hyperlink" Target="https://www.portlandmercury.com/news/2023/09/19/46730970/new-oregon-law-requires-transparency-from-ohsu-about-its-primate-research-cent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erma.cc/P2Q9-H4V7" TargetMode="External"/><Relationship Id="rId2" Type="http://schemas.openxmlformats.org/officeDocument/2006/relationships/hyperlink" Target="https://lis.blob.core.windows.net/files/1023274.PDF"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eta.org/issues/animal-experimentation-virginia/?utm_source=peta::e-mail&amp;utm_medium=alert&amp;utm_campaign=0124::gen::peta::e-mail::285838::virginia-heres-peta-need-help-with-legislative-session::::aa-e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eurekalert.org/news-releases/1059750#:~:text=85%25%20of%20Americans%20want%20animal%20experiments%20phased%20out%2C%20new%20survey%20shows,-Physicians%20Committee%20for" TargetMode="External"/><Relationship Id="rId7" Type="http://schemas.openxmlformats.org/officeDocument/2006/relationships/hyperlink" Target="https://www.ncbi.nlm.nih.gov/pmc/articles/PMC2897124/#:~:text=To%20address%20public%20resistance%20to,scientists%20and%20the%20concerned%20public.&amp;text=The%20rationale%20is%20that%20more,help%20to%20maintain%20public%20acceptance.&amp;text=increased%20transparency%20would%20increase%20levels,and%20understanding%20towards%20animal%20research%E2%80%A6" TargetMode="External"/><Relationship Id="rId2" Type="http://schemas.openxmlformats.org/officeDocument/2006/relationships/hyperlink" Target="https://www.pewresearch.org/short-reads/2018/08/16/americans-are-divided-over-the-use-of-animals-in-scientific-research/" TargetMode="External"/><Relationship Id="rId1" Type="http://schemas.openxmlformats.org/officeDocument/2006/relationships/slideLayout" Target="../slideLayouts/slideLayout2.xml"/><Relationship Id="rId6" Type="http://schemas.openxmlformats.org/officeDocument/2006/relationships/hyperlink" Target="https://www.eara.eu/transparency-agreements" TargetMode="External"/><Relationship Id="rId5" Type="http://schemas.openxmlformats.org/officeDocument/2006/relationships/hyperlink" Target="https://acd.od.nih.gov/documents/presentations/Working_Group_Report.pdf" TargetMode="External"/><Relationship Id="rId4" Type="http://schemas.openxmlformats.org/officeDocument/2006/relationships/hyperlink" Target="https://www.amjmed.com/article/S0002-9343(23)00254-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olaw.nih.gov/" TargetMode="External"/><Relationship Id="rId2" Type="http://schemas.openxmlformats.org/officeDocument/2006/relationships/hyperlink" Target="https://www.aphis.usda.gov/" TargetMode="External"/><Relationship Id="rId1" Type="http://schemas.openxmlformats.org/officeDocument/2006/relationships/slideLayout" Target="../slideLayouts/slideLayout2.xml"/><Relationship Id="rId5" Type="http://schemas.openxmlformats.org/officeDocument/2006/relationships/hyperlink" Target="https://olaw.nih.gov/policies-laws/phs-policy.htm" TargetMode="External"/><Relationship Id="rId4" Type="http://schemas.openxmlformats.org/officeDocument/2006/relationships/hyperlink" Target="https://www.nal.usda.gov/animal-health-and-welfare/animal-welfare-ac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law.nih.gov/resources/tutorial/terms.htm#:~:text=Animal%20Welfare%20Assurance,-Before%20the%20PHS&amp;text=The%20Assurance%20is%20the%20cornerstone,Institutional%20Official%20responsible%20for%20compliance." TargetMode="External"/><Relationship Id="rId3" Type="http://schemas.openxmlformats.org/officeDocument/2006/relationships/hyperlink" Target="https://www.animallaw.info/sites/default/files/The%20Animal%20Welfare%20Act%20at%20Fifty.pdf" TargetMode="External"/><Relationship Id="rId7" Type="http://schemas.openxmlformats.org/officeDocument/2006/relationships/hyperlink" Target="https://www.congress.gov/bill/99th-congress/house-bill/2409" TargetMode="External"/><Relationship Id="rId12" Type="http://schemas.openxmlformats.org/officeDocument/2006/relationships/hyperlink" Target="https://nihrecord.nih.gov/sites/recordNIH/files/pdf/1986/NIH-Record-1986-06-17.pdf"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hyperlink" Target="https://www.oversight.gov/sites/default/files/oig-reports/USDAOIG/33601-0003-23RevisedFinalDistribution.pdf" TargetMode="External"/><Relationship Id="rId11" Type="http://schemas.openxmlformats.org/officeDocument/2006/relationships/hyperlink" Target="https://www.nytimes.com/1986/02/03/arts/federal-financing-of-animal-research-halted-at-columbia.html" TargetMode="External"/><Relationship Id="rId5" Type="http://schemas.openxmlformats.org/officeDocument/2006/relationships/hyperlink" Target="https://usdaoig.oversight.gov/investigations#:~:text=Animal%20fighting%20crimes,%C2%A7%C2%A7%202131%20%2D%202160" TargetMode="External"/><Relationship Id="rId10" Type="http://schemas.openxmlformats.org/officeDocument/2006/relationships/hyperlink" Target="https://grants.nih.gov/grants/guide/notice-files/NOT-OD-05-034.html" TargetMode="External"/><Relationship Id="rId4" Type="http://schemas.openxmlformats.org/officeDocument/2006/relationships/hyperlink" Target="https://www.animallaw.info/sites/default/files/awa_enforcement_2005.pdf" TargetMode="External"/><Relationship Id="rId9" Type="http://schemas.openxmlformats.org/officeDocument/2006/relationships/hyperlink" Target="https://olaw.nih.gov/faqs#/guidance/vertebrate-animal-section-faq.htm?anchor=5469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aalac.org/about/council/" TargetMode="External"/><Relationship Id="rId2" Type="http://schemas.openxmlformats.org/officeDocument/2006/relationships/hyperlink" Target="https://www.aaalac.or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peta.org/wp-content/uploads/2018/03/HAAW_A_948625.pdf" TargetMode="External"/><Relationship Id="rId4" Type="http://schemas.openxmlformats.org/officeDocument/2006/relationships/hyperlink" Target="https://www.aaalac.org/accreditation-program/rules-of-accreditation/#sitevisi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1815"/>
        </a:solidFill>
        <a:effectLst/>
      </p:bgPr>
    </p:bg>
    <p:spTree>
      <p:nvGrpSpPr>
        <p:cNvPr id="1" name=""/>
        <p:cNvGrpSpPr/>
        <p:nvPr/>
      </p:nvGrpSpPr>
      <p:grpSpPr>
        <a:xfrm>
          <a:off x="0" y="0"/>
          <a:ext cx="0" cy="0"/>
          <a:chOff x="0" y="0"/>
          <a:chExt cx="0" cy="0"/>
        </a:xfrm>
      </p:grpSpPr>
      <p:pic>
        <p:nvPicPr>
          <p:cNvPr id="17" name="Picture 16" descr="A black and red logo&#10;&#10;Description automatically generated">
            <a:extLst>
              <a:ext uri="{FF2B5EF4-FFF2-40B4-BE49-F238E27FC236}">
                <a16:creationId xmlns:a16="http://schemas.microsoft.com/office/drawing/2014/main" id="{BE51128E-340A-CD24-665C-2A874BDB5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560" y="0"/>
            <a:ext cx="6751675" cy="2093020"/>
          </a:xfrm>
          <a:prstGeom prst="rect">
            <a:avLst/>
          </a:prstGeom>
        </p:spPr>
      </p:pic>
      <p:sp>
        <p:nvSpPr>
          <p:cNvPr id="18" name="Subtitle 2">
            <a:extLst>
              <a:ext uri="{FF2B5EF4-FFF2-40B4-BE49-F238E27FC236}">
                <a16:creationId xmlns:a16="http://schemas.microsoft.com/office/drawing/2014/main" id="{A66F26F3-7EBE-8A7D-A79E-F777D98BA6E3}"/>
              </a:ext>
            </a:extLst>
          </p:cNvPr>
          <p:cNvSpPr txBox="1">
            <a:spLocks/>
          </p:cNvSpPr>
          <p:nvPr/>
        </p:nvSpPr>
        <p:spPr>
          <a:xfrm>
            <a:off x="6096000" y="5748573"/>
            <a:ext cx="5727637" cy="8284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latin typeface="Montserrat" panose="00000500000000000000" pitchFamily="2" charset="0"/>
              </a:rPr>
              <a:t>Will Lowrey</a:t>
            </a:r>
          </a:p>
          <a:p>
            <a:pPr algn="r"/>
            <a:r>
              <a:rPr lang="en-US" sz="1800" dirty="0">
                <a:latin typeface="Montserrat" panose="00000500000000000000" pitchFamily="2" charset="0"/>
              </a:rPr>
              <a:t>Legal Counsel</a:t>
            </a:r>
          </a:p>
        </p:txBody>
      </p:sp>
      <p:sp>
        <p:nvSpPr>
          <p:cNvPr id="2" name="Subtitle 2">
            <a:extLst>
              <a:ext uri="{FF2B5EF4-FFF2-40B4-BE49-F238E27FC236}">
                <a16:creationId xmlns:a16="http://schemas.microsoft.com/office/drawing/2014/main" id="{6F9AD596-618A-404E-D9E7-86D097E17E71}"/>
              </a:ext>
            </a:extLst>
          </p:cNvPr>
          <p:cNvSpPr txBox="1">
            <a:spLocks/>
          </p:cNvSpPr>
          <p:nvPr/>
        </p:nvSpPr>
        <p:spPr>
          <a:xfrm>
            <a:off x="2003394" y="4062586"/>
            <a:ext cx="8185212" cy="404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Montserrat" panose="00000500000000000000" pitchFamily="2" charset="0"/>
              </a:rPr>
              <a:t>April 3, 2025</a:t>
            </a:r>
          </a:p>
        </p:txBody>
      </p:sp>
      <p:sp>
        <p:nvSpPr>
          <p:cNvPr id="4" name="Subtitle 2">
            <a:extLst>
              <a:ext uri="{FF2B5EF4-FFF2-40B4-BE49-F238E27FC236}">
                <a16:creationId xmlns:a16="http://schemas.microsoft.com/office/drawing/2014/main" id="{528D324D-2EF0-D4C2-F7D4-B085A68B4D6A}"/>
              </a:ext>
            </a:extLst>
          </p:cNvPr>
          <p:cNvSpPr txBox="1">
            <a:spLocks/>
          </p:cNvSpPr>
          <p:nvPr/>
        </p:nvSpPr>
        <p:spPr>
          <a:xfrm>
            <a:off x="2720162" y="3110121"/>
            <a:ext cx="6751675" cy="92508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Montserrat" panose="00000500000000000000" pitchFamily="2" charset="0"/>
              </a:rPr>
              <a:t>The Opacity of Animal Experimentation in the Commonwealth </a:t>
            </a:r>
            <a:endParaRPr lang="en-US" sz="2800" i="1" dirty="0">
              <a:latin typeface="Montserrat" panose="00000500000000000000" pitchFamily="2" charset="0"/>
            </a:endParaRPr>
          </a:p>
        </p:txBody>
      </p:sp>
      <p:sp>
        <p:nvSpPr>
          <p:cNvPr id="5" name="Subtitle 2">
            <a:extLst>
              <a:ext uri="{FF2B5EF4-FFF2-40B4-BE49-F238E27FC236}">
                <a16:creationId xmlns:a16="http://schemas.microsoft.com/office/drawing/2014/main" id="{C9594654-0AAC-1035-A25D-F3B0FE50FADF}"/>
              </a:ext>
            </a:extLst>
          </p:cNvPr>
          <p:cNvSpPr txBox="1">
            <a:spLocks/>
          </p:cNvSpPr>
          <p:nvPr/>
        </p:nvSpPr>
        <p:spPr>
          <a:xfrm>
            <a:off x="0" y="6162807"/>
            <a:ext cx="7761768" cy="404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i="1" dirty="0">
                <a:latin typeface="Montserrat" panose="00000500000000000000" pitchFamily="2" charset="0"/>
              </a:rPr>
              <a:t>Credit: Materials compiled with the invaluable assistance of PETA</a:t>
            </a:r>
          </a:p>
        </p:txBody>
      </p:sp>
    </p:spTree>
    <p:extLst>
      <p:ext uri="{BB962C8B-B14F-4D97-AF65-F5344CB8AC3E}">
        <p14:creationId xmlns:p14="http://schemas.microsoft.com/office/powerpoint/2010/main" val="3125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FD63EB53-F2BE-1079-86C7-D23319A1B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3708B-F045-14F2-C983-38962EC8191A}"/>
              </a:ext>
            </a:extLst>
          </p:cNvPr>
          <p:cNvSpPr>
            <a:spLocks noGrp="1"/>
          </p:cNvSpPr>
          <p:nvPr>
            <p:ph type="title"/>
          </p:nvPr>
        </p:nvSpPr>
        <p:spPr>
          <a:xfrm>
            <a:off x="474600" y="202019"/>
            <a:ext cx="11242800" cy="894715"/>
          </a:xfrm>
          <a:solidFill>
            <a:srgbClr val="E8E5DF"/>
          </a:solidFill>
        </p:spPr>
        <p:txBody>
          <a:bodyPr>
            <a:noAutofit/>
          </a:bodyPr>
          <a:lstStyle/>
          <a:p>
            <a:r>
              <a:rPr lang="en-US" sz="2800" b="1" dirty="0">
                <a:solidFill>
                  <a:srgbClr val="A12B2A"/>
                </a:solidFill>
                <a:latin typeface="Montserrat"/>
              </a:rPr>
              <a:t>Virginia Tech received one of the largest fines in recent history for AWA violations</a:t>
            </a:r>
          </a:p>
        </p:txBody>
      </p:sp>
      <p:sp>
        <p:nvSpPr>
          <p:cNvPr id="4" name="TextBox 3">
            <a:extLst>
              <a:ext uri="{FF2B5EF4-FFF2-40B4-BE49-F238E27FC236}">
                <a16:creationId xmlns:a16="http://schemas.microsoft.com/office/drawing/2014/main" id="{347D26B8-2716-684D-04BC-46111C078430}"/>
              </a:ext>
            </a:extLst>
          </p:cNvPr>
          <p:cNvSpPr txBox="1"/>
          <p:nvPr/>
        </p:nvSpPr>
        <p:spPr>
          <a:xfrm>
            <a:off x="373642" y="1256222"/>
            <a:ext cx="11194571"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11815"/>
                </a:solidFill>
                <a:effectLst/>
                <a:uLnTx/>
                <a:uFillTx/>
                <a:latin typeface="Montserrat" panose="00000500000000000000" pitchFamily="2" charset="0"/>
              </a:rPr>
              <a:t>On March 21, 2024, Virginia Tech entered into a settlement agreement with the USDA over repeated violations of the AWA. </a:t>
            </a:r>
            <a:r>
              <a:rPr lang="en-US" dirty="0">
                <a:solidFill>
                  <a:srgbClr val="211815"/>
                </a:solidFill>
                <a:latin typeface="Montserrat" panose="00000500000000000000" pitchFamily="2" charset="0"/>
              </a:rPr>
              <a:t>Virginia Tech agreed to pay a fine of $18,950, one of the largest fines issued by the USDA in recent memory.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211815"/>
              </a:solidFill>
              <a:effectLst/>
              <a:uLnTx/>
              <a:uFillTx/>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11815"/>
                </a:solidFill>
                <a:effectLst/>
                <a:uLnTx/>
                <a:uFillTx/>
                <a:latin typeface="Montserrat" panose="00000500000000000000" pitchFamily="2" charset="0"/>
              </a:rPr>
              <a:t>Issues that formed the basis of the fine were serious and included:</a:t>
            </a:r>
          </a:p>
          <a:p>
            <a:pPr marL="742950" lvl="1" indent="-285750">
              <a:buFont typeface="Arial" panose="020B0604020202020204" pitchFamily="34" charset="0"/>
              <a:buChar char="•"/>
              <a:defRPr/>
            </a:pPr>
            <a:r>
              <a:rPr lang="en-US" dirty="0">
                <a:latin typeface="Montserrat" panose="00000500000000000000" pitchFamily="2" charset="0"/>
              </a:rPr>
              <a:t>Mishandling animals during procedures</a:t>
            </a:r>
          </a:p>
          <a:p>
            <a:pPr marL="742950" lvl="1" indent="-285750">
              <a:buFont typeface="Arial" panose="020B0604020202020204" pitchFamily="34" charset="0"/>
              <a:buChar char="•"/>
              <a:defRPr/>
            </a:pPr>
            <a:r>
              <a:rPr lang="en-US" dirty="0">
                <a:latin typeface="Montserrat" panose="00000500000000000000" pitchFamily="2" charset="0"/>
              </a:rPr>
              <a:t>Failure to notify veterinary staff of issues</a:t>
            </a:r>
          </a:p>
          <a:p>
            <a:pPr marL="742950" lvl="1" indent="-285750">
              <a:buFont typeface="Arial" panose="020B0604020202020204" pitchFamily="34" charset="0"/>
              <a:buChar char="•"/>
              <a:defRPr/>
            </a:pPr>
            <a:r>
              <a:rPr lang="en-US" dirty="0">
                <a:latin typeface="Montserrat" panose="00000500000000000000" pitchFamily="2" charset="0"/>
              </a:rPr>
              <a:t>Failure to ensure proper feed/nutrition</a:t>
            </a:r>
          </a:p>
          <a:p>
            <a:pPr marL="742950" lvl="1" indent="-285750">
              <a:buFont typeface="Arial" panose="020B0604020202020204" pitchFamily="34" charset="0"/>
              <a:buChar char="•"/>
              <a:defRPr/>
            </a:pPr>
            <a:endParaRPr lang="en-US" dirty="0">
              <a:latin typeface="Montserrat" panose="00000500000000000000" pitchFamily="2" charset="0"/>
            </a:endParaRPr>
          </a:p>
          <a:p>
            <a:pPr marL="285750" indent="-285750">
              <a:buFont typeface="Arial" panose="020B0604020202020204" pitchFamily="34" charset="0"/>
              <a:buChar char="•"/>
              <a:defRPr/>
            </a:pPr>
            <a:r>
              <a:rPr lang="en-US" dirty="0">
                <a:latin typeface="Montserrat" panose="00000500000000000000" pitchFamily="2" charset="0"/>
              </a:rPr>
              <a:t>Despite Virginia Code </a:t>
            </a:r>
            <a:r>
              <a:rPr lang="en-US" b="0" i="0" dirty="0">
                <a:solidFill>
                  <a:srgbClr val="444444"/>
                </a:solidFill>
                <a:effectLst/>
                <a:latin typeface="Montserrat" panose="00000500000000000000" pitchFamily="2" charset="0"/>
              </a:rPr>
              <a:t>§ 3.2-6593.2(C) which requires institutions to post inspection reports and “any other relevant U.S. Department of Agriculture incident reports and relevant documents generated from internal reviews” publicly on its website, </a:t>
            </a:r>
            <a:r>
              <a:rPr lang="en-US" b="1" i="0" u="sng" dirty="0">
                <a:solidFill>
                  <a:srgbClr val="444444"/>
                </a:solidFill>
                <a:effectLst/>
                <a:latin typeface="Montserrat" panose="00000500000000000000" pitchFamily="2" charset="0"/>
              </a:rPr>
              <a:t>Virginia Tech did not post any notice of this settlement</a:t>
            </a:r>
            <a:r>
              <a:rPr lang="en-US" b="0" i="0" dirty="0">
                <a:solidFill>
                  <a:srgbClr val="444444"/>
                </a:solidFill>
                <a:effectLst/>
                <a:latin typeface="Montserrat" panose="00000500000000000000" pitchFamily="2" charset="0"/>
              </a:rPr>
              <a:t>. Virginia Tech asserted it was not required by law to post this report despite its severity and the wording of the law.</a:t>
            </a:r>
            <a:endParaRPr lang="en-US" dirty="0">
              <a:latin typeface="Montserrat" panose="00000500000000000000" pitchFamily="2" charset="0"/>
            </a:endParaRPr>
          </a:p>
        </p:txBody>
      </p:sp>
    </p:spTree>
    <p:extLst>
      <p:ext uri="{BB962C8B-B14F-4D97-AF65-F5344CB8AC3E}">
        <p14:creationId xmlns:p14="http://schemas.microsoft.com/office/powerpoint/2010/main" val="138962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6C1DAFAF-408A-38B1-B87A-E486EB389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8172B-1022-F0F5-F5B3-BC5570E03869}"/>
              </a:ext>
            </a:extLst>
          </p:cNvPr>
          <p:cNvSpPr>
            <a:spLocks noGrp="1"/>
          </p:cNvSpPr>
          <p:nvPr>
            <p:ph type="title"/>
          </p:nvPr>
        </p:nvSpPr>
        <p:spPr>
          <a:xfrm>
            <a:off x="543660" y="176217"/>
            <a:ext cx="11242800" cy="894715"/>
          </a:xfrm>
          <a:solidFill>
            <a:srgbClr val="E8E5DF"/>
          </a:solidFill>
        </p:spPr>
        <p:txBody>
          <a:bodyPr>
            <a:noAutofit/>
          </a:bodyPr>
          <a:lstStyle/>
          <a:p>
            <a:r>
              <a:rPr lang="en-US" sz="2800" b="1" dirty="0">
                <a:solidFill>
                  <a:srgbClr val="A12B2A"/>
                </a:solidFill>
                <a:latin typeface="Montserrat"/>
              </a:rPr>
              <a:t>Virginia institutions repeatedly violate OLAW policies (but information is difficult to obtain)</a:t>
            </a:r>
            <a:endParaRPr lang="en-US" sz="2400" b="1" dirty="0">
              <a:solidFill>
                <a:srgbClr val="A12B2A"/>
              </a:solidFill>
              <a:latin typeface="Montserrat"/>
            </a:endParaRPr>
          </a:p>
        </p:txBody>
      </p:sp>
      <p:sp>
        <p:nvSpPr>
          <p:cNvPr id="4" name="TextBox 3">
            <a:extLst>
              <a:ext uri="{FF2B5EF4-FFF2-40B4-BE49-F238E27FC236}">
                <a16:creationId xmlns:a16="http://schemas.microsoft.com/office/drawing/2014/main" id="{9ABBD064-46B0-31B2-1639-5625C5526D99}"/>
              </a:ext>
            </a:extLst>
          </p:cNvPr>
          <p:cNvSpPr txBox="1"/>
          <p:nvPr/>
        </p:nvSpPr>
        <p:spPr>
          <a:xfrm>
            <a:off x="498714" y="1213829"/>
            <a:ext cx="11194571" cy="515525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The following self-reported violations were obtained only via FOIA requests, and many detail </a:t>
            </a:r>
            <a:r>
              <a:rPr lang="en-US" sz="1700" dirty="0">
                <a:solidFill>
                  <a:srgbClr val="95A39D">
                    <a:lumMod val="50000"/>
                  </a:srgbClr>
                </a:solidFill>
                <a:latin typeface="Montserrat" panose="00000500000000000000" pitchFamily="2" charset="0"/>
              </a:rPr>
              <a:t>unnecessary suffering</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 and painful deaths due to lab staff negligence. None were publicly posted.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endParaRPr>
          </a:p>
          <a:p>
            <a:pPr marL="742950" lvl="1" indent="-285750" defTabSz="457200">
              <a:spcAft>
                <a:spcPts val="600"/>
              </a:spcAft>
              <a:buFont typeface="Arial" panose="020B0604020202020204" pitchFamily="34" charset="0"/>
              <a:buChar char="•"/>
              <a:defRPr/>
            </a:pP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From </a:t>
            </a:r>
            <a:r>
              <a:rPr kumimoji="0" lang="en-US" sz="1700" b="1" i="0" u="none" strike="noStrike" kern="1200" cap="none" spc="0" normalizeH="0" baseline="0" noProof="0" dirty="0">
                <a:ln>
                  <a:noFill/>
                </a:ln>
                <a:solidFill>
                  <a:srgbClr val="95A39D">
                    <a:lumMod val="50000"/>
                  </a:srgbClr>
                </a:solidFill>
                <a:effectLst/>
                <a:uLnTx/>
                <a:uFillTx/>
                <a:latin typeface="Montserrat" panose="00000500000000000000" pitchFamily="2" charset="0"/>
              </a:rPr>
              <a:t>May 2019 to June 2024</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 VCU self-reported </a:t>
            </a:r>
            <a:r>
              <a:rPr kumimoji="0" lang="en-US" sz="1700" b="1" i="0" u="none" strike="noStrike" kern="1200" cap="none" spc="0" normalizeH="0" baseline="0" noProof="0" dirty="0">
                <a:ln>
                  <a:noFill/>
                </a:ln>
                <a:solidFill>
                  <a:srgbClr val="95A39D">
                    <a:lumMod val="50000"/>
                  </a:srgbClr>
                </a:solidFill>
                <a:effectLst/>
                <a:uLnTx/>
                <a:uFillTx/>
                <a:latin typeface="Montserrat" panose="00000500000000000000" pitchFamily="2" charset="0"/>
              </a:rPr>
              <a:t>16</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 separate violations where a lack of food and/or water resulted in the </a:t>
            </a:r>
            <a:r>
              <a:rPr kumimoji="0" lang="en-US" sz="1700" b="0" i="0" u="none" strike="noStrike" kern="1200" cap="none" spc="0" normalizeH="0" baseline="0" noProof="0" dirty="0">
                <a:ln>
                  <a:noFill/>
                </a:ln>
                <a:solidFill>
                  <a:srgbClr val="0067B4"/>
                </a:solidFill>
                <a:effectLst/>
                <a:uLnTx/>
                <a:uFillTx/>
                <a:latin typeface="Montserrat" panose="00000500000000000000" pitchFamily="2" charset="0"/>
                <a:hlinkClick r:id="rId2">
                  <a:extLst>
                    <a:ext uri="{A12FA001-AC4F-418D-AE19-62706E023703}">
                      <ahyp:hlinkClr xmlns:ahyp="http://schemas.microsoft.com/office/drawing/2018/hyperlinkcolor" val="tx"/>
                    </a:ext>
                  </a:extLst>
                </a:hlinkClick>
              </a:rPr>
              <a:t>deaths of at least 69 mice from starvation and/or dehydration</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a:t>
            </a:r>
          </a:p>
          <a:p>
            <a:pPr marL="742950" lvl="1" indent="-285750" defTabSz="457200">
              <a:spcAft>
                <a:spcPts val="600"/>
              </a:spcAft>
              <a:buFont typeface="Arial" panose="020B0604020202020204" pitchFamily="34" charset="0"/>
              <a:buChar char="•"/>
              <a:defRPr/>
            </a:pPr>
            <a:endPar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endParaRPr>
          </a:p>
          <a:p>
            <a:pPr marL="742950" lvl="1" indent="-285750" defTabSz="457200">
              <a:spcAft>
                <a:spcPts val="600"/>
              </a:spcAft>
              <a:buFont typeface="Arial" panose="020B0604020202020204" pitchFamily="34" charset="0"/>
              <a:buChar char="•"/>
              <a:defRPr/>
            </a:pPr>
            <a:r>
              <a:rPr lang="en-US" sz="1700" dirty="0">
                <a:solidFill>
                  <a:srgbClr val="95A39D">
                    <a:lumMod val="50000"/>
                  </a:srgbClr>
                </a:solidFill>
                <a:latin typeface="Montserrat" panose="00000500000000000000" pitchFamily="2" charset="0"/>
              </a:rPr>
              <a:t>From </a:t>
            </a:r>
            <a:r>
              <a:rPr lang="en-US" sz="1700" b="1" dirty="0">
                <a:solidFill>
                  <a:srgbClr val="95A39D">
                    <a:lumMod val="50000"/>
                  </a:srgbClr>
                </a:solidFill>
                <a:latin typeface="Montserrat" panose="00000500000000000000" pitchFamily="2" charset="0"/>
              </a:rPr>
              <a:t>June 2020 to April 2024</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 UVA self-reported </a:t>
            </a:r>
            <a:r>
              <a:rPr kumimoji="0" lang="en-US" sz="1700" b="1" i="0" u="none" strike="noStrike" kern="1200" cap="none" spc="0" normalizeH="0" baseline="0" noProof="0" dirty="0">
                <a:ln>
                  <a:noFill/>
                </a:ln>
                <a:solidFill>
                  <a:srgbClr val="95A39D">
                    <a:lumMod val="50000"/>
                  </a:srgbClr>
                </a:solidFill>
                <a:effectLst/>
                <a:uLnTx/>
                <a:uFillTx/>
                <a:latin typeface="Montserrat" panose="00000500000000000000" pitchFamily="2" charset="0"/>
              </a:rPr>
              <a:t>11</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 separate violations where incomplete surgery cage cards lacked critical information pertaining to the administration of pain-relieving medication and/or the required number of post-operative observations, </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hlinkClick r:id="rId3"/>
              </a:rPr>
              <a:t>affecting at least 303 mice and an additional eight cages of mice</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a:t>
            </a:r>
          </a:p>
          <a:p>
            <a:pPr marL="742950" lvl="1" indent="-285750" defTabSz="457200">
              <a:spcAft>
                <a:spcPts val="600"/>
              </a:spcAft>
              <a:buFont typeface="Arial" panose="020B0604020202020204" pitchFamily="34" charset="0"/>
              <a:buChar char="•"/>
              <a:defRPr/>
            </a:pPr>
            <a:endPar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endParaRPr>
          </a:p>
          <a:p>
            <a:pPr marL="742950" lvl="1" indent="-285750" defTabSz="457200">
              <a:spcAft>
                <a:spcPts val="600"/>
              </a:spcAft>
              <a:buFont typeface="Arial" panose="020B0604020202020204" pitchFamily="34" charset="0"/>
              <a:buChar char="•"/>
              <a:defRPr/>
            </a:pP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In </a:t>
            </a:r>
            <a:r>
              <a:rPr kumimoji="0" lang="en-US" sz="1700" b="1" i="0" u="none" strike="noStrike" kern="1200" cap="none" spc="0" normalizeH="0" baseline="0" noProof="0" dirty="0">
                <a:ln>
                  <a:noFill/>
                </a:ln>
                <a:solidFill>
                  <a:srgbClr val="95A39D">
                    <a:lumMod val="50000"/>
                  </a:srgbClr>
                </a:solidFill>
                <a:effectLst/>
                <a:uLnTx/>
                <a:uFillTx/>
                <a:latin typeface="Montserrat" panose="00000500000000000000" pitchFamily="2" charset="0"/>
              </a:rPr>
              <a:t>February 2023</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 VT self-reported that a wild-caught bird “was inadvertently </a:t>
            </a:r>
            <a:r>
              <a:rPr kumimoji="0" lang="en-US" sz="1700" b="0" i="0" u="none" strike="noStrike" kern="1200" cap="none" spc="0" normalizeH="0" baseline="0" noProof="0" dirty="0">
                <a:ln>
                  <a:noFill/>
                </a:ln>
                <a:solidFill>
                  <a:srgbClr val="0067B4"/>
                </a:solidFill>
                <a:effectLst/>
                <a:uLnTx/>
                <a:uFillTx/>
                <a:latin typeface="Montserrat" panose="00000500000000000000" pitchFamily="2" charset="0"/>
                <a:hlinkClick r:id="rId4">
                  <a:extLst>
                    <a:ext uri="{A12FA001-AC4F-418D-AE19-62706E023703}">
                      <ahyp:hlinkClr xmlns:ahyp="http://schemas.microsoft.com/office/drawing/2018/hyperlinkcolor" val="tx"/>
                    </a:ext>
                  </a:extLst>
                </a:hlinkClick>
              </a:rPr>
              <a:t>left in a holding crate and died</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a:t>
            </a:r>
          </a:p>
          <a:p>
            <a:pPr marL="742950" lvl="1" indent="-285750" defTabSz="457200">
              <a:spcAft>
                <a:spcPts val="600"/>
              </a:spcAft>
              <a:buFont typeface="Arial" panose="020B0604020202020204" pitchFamily="34" charset="0"/>
              <a:buChar char="•"/>
              <a:defRPr/>
            </a:pPr>
            <a:endPar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endParaRPr>
          </a:p>
          <a:p>
            <a:pPr marL="742950" lvl="1" indent="-285750" defTabSz="457200">
              <a:spcAft>
                <a:spcPts val="600"/>
              </a:spcAft>
              <a:buFont typeface="Arial" panose="020B0604020202020204" pitchFamily="34" charset="0"/>
              <a:buChar char="•"/>
              <a:defRPr/>
            </a:pP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In </a:t>
            </a:r>
            <a:r>
              <a:rPr kumimoji="0" lang="en-US" sz="1700" b="1" i="0" u="none" strike="noStrike" kern="1200" cap="none" spc="0" normalizeH="0" baseline="0" noProof="0" dirty="0">
                <a:ln>
                  <a:noFill/>
                </a:ln>
                <a:solidFill>
                  <a:srgbClr val="95A39D">
                    <a:lumMod val="50000"/>
                  </a:srgbClr>
                </a:solidFill>
                <a:effectLst/>
                <a:uLnTx/>
                <a:uFillTx/>
                <a:latin typeface="Montserrat" panose="00000500000000000000" pitchFamily="2" charset="0"/>
              </a:rPr>
              <a:t>February 2020</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 EVMS self-reported that </a:t>
            </a:r>
            <a:r>
              <a:rPr kumimoji="0" lang="en-US" sz="1700" b="0" i="0" u="none" strike="noStrike" kern="1200" cap="none" spc="0" normalizeH="0" baseline="0" noProof="0" dirty="0">
                <a:ln>
                  <a:noFill/>
                </a:ln>
                <a:solidFill>
                  <a:srgbClr val="0067B4"/>
                </a:solidFill>
                <a:effectLst/>
                <a:uLnTx/>
                <a:uFillTx/>
                <a:latin typeface="Montserrat" panose="00000500000000000000" pitchFamily="2" charset="0"/>
                <a:hlinkClick r:id="rId5">
                  <a:extLst>
                    <a:ext uri="{A12FA001-AC4F-418D-AE19-62706E023703}">
                      <ahyp:hlinkClr xmlns:ahyp="http://schemas.microsoft.com/office/drawing/2018/hyperlinkcolor" val="tx"/>
                    </a:ext>
                  </a:extLst>
                </a:hlinkClick>
              </a:rPr>
              <a:t>eight weanling mice were found dead</a:t>
            </a:r>
            <a:r>
              <a:rPr kumimoji="0" lang="en-US" sz="1700" b="0" i="0" u="none" strike="noStrike" kern="1200" cap="none" spc="0" normalizeH="0" baseline="0" noProof="0" dirty="0">
                <a:ln>
                  <a:noFill/>
                </a:ln>
                <a:solidFill>
                  <a:srgbClr val="D25814"/>
                </a:solidFill>
                <a:effectLst/>
                <a:uLnTx/>
                <a:uFillTx/>
                <a:latin typeface="Montserrat" panose="00000500000000000000" pitchFamily="2" charset="0"/>
              </a:rPr>
              <a:t> </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because they were not “able to reach the food.” Six months later, </a:t>
            </a:r>
            <a:r>
              <a:rPr kumimoji="0" lang="en-US" sz="1700" b="0" i="0" u="none" strike="noStrike" kern="1200" cap="none" spc="0" normalizeH="0" baseline="0" noProof="0" dirty="0">
                <a:ln>
                  <a:noFill/>
                </a:ln>
                <a:solidFill>
                  <a:srgbClr val="0067B4"/>
                </a:solidFill>
                <a:effectLst/>
                <a:uLnTx/>
                <a:uFillTx/>
                <a:latin typeface="Montserrat" panose="00000500000000000000" pitchFamily="2" charset="0"/>
                <a:hlinkClick r:id="rId6">
                  <a:extLst>
                    <a:ext uri="{A12FA001-AC4F-418D-AE19-62706E023703}">
                      <ahyp:hlinkClr xmlns:ahyp="http://schemas.microsoft.com/office/drawing/2018/hyperlinkcolor" val="tx"/>
                    </a:ext>
                  </a:extLst>
                </a:hlinkClick>
              </a:rPr>
              <a:t>two mice died</a:t>
            </a:r>
            <a:r>
              <a:rPr kumimoji="0" lang="en-US" sz="1700" b="0" i="0" u="none" strike="noStrike" kern="1200" cap="none" spc="0" normalizeH="0" baseline="0" noProof="0" dirty="0">
                <a:ln>
                  <a:noFill/>
                </a:ln>
                <a:solidFill>
                  <a:srgbClr val="2E2B21"/>
                </a:solidFill>
                <a:effectLst/>
                <a:uLnTx/>
                <a:uFillTx/>
                <a:latin typeface="Montserrat" panose="00000500000000000000" pitchFamily="2" charset="0"/>
              </a:rPr>
              <a:t> </a:t>
            </a:r>
            <a:r>
              <a:rPr kumimoji="0" lang="en-US" sz="1700" b="0" i="0" u="none" strike="noStrike" kern="1200" cap="none" spc="0" normalizeH="0" baseline="0" noProof="0" dirty="0">
                <a:ln>
                  <a:noFill/>
                </a:ln>
                <a:solidFill>
                  <a:srgbClr val="95A39D">
                    <a:lumMod val="50000"/>
                  </a:srgbClr>
                </a:solidFill>
                <a:effectLst/>
                <a:uLnTx/>
                <a:uFillTx/>
                <a:latin typeface="Montserrat" panose="00000500000000000000" pitchFamily="2" charset="0"/>
              </a:rPr>
              <a:t>because they could not access their water.</a:t>
            </a:r>
          </a:p>
        </p:txBody>
      </p:sp>
    </p:spTree>
    <p:extLst>
      <p:ext uri="{BB962C8B-B14F-4D97-AF65-F5344CB8AC3E}">
        <p14:creationId xmlns:p14="http://schemas.microsoft.com/office/powerpoint/2010/main" val="175331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6E9ADEB6-FD7D-3CD6-961A-60A961055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E003A-29AF-774E-A515-BF613E2E2F6E}"/>
              </a:ext>
            </a:extLst>
          </p:cNvPr>
          <p:cNvSpPr>
            <a:spLocks noGrp="1"/>
          </p:cNvSpPr>
          <p:nvPr>
            <p:ph type="title"/>
          </p:nvPr>
        </p:nvSpPr>
        <p:spPr>
          <a:xfrm>
            <a:off x="543660" y="176217"/>
            <a:ext cx="11242800" cy="894715"/>
          </a:xfrm>
          <a:solidFill>
            <a:srgbClr val="E8E5DF"/>
          </a:solidFill>
        </p:spPr>
        <p:txBody>
          <a:bodyPr>
            <a:noAutofit/>
          </a:bodyPr>
          <a:lstStyle/>
          <a:p>
            <a:r>
              <a:rPr lang="en-US" sz="2800" b="1" dirty="0">
                <a:solidFill>
                  <a:srgbClr val="A12B2A"/>
                </a:solidFill>
                <a:latin typeface="Montserrat"/>
              </a:rPr>
              <a:t>IACUCs are intended to oversee animal welfare, but they are ineffective and opaque</a:t>
            </a:r>
            <a:endParaRPr lang="en-US" sz="2400" b="1" dirty="0">
              <a:solidFill>
                <a:srgbClr val="A12B2A"/>
              </a:solidFill>
              <a:latin typeface="Montserrat"/>
            </a:endParaRPr>
          </a:p>
        </p:txBody>
      </p:sp>
      <p:sp>
        <p:nvSpPr>
          <p:cNvPr id="4" name="TextBox 3">
            <a:extLst>
              <a:ext uri="{FF2B5EF4-FFF2-40B4-BE49-F238E27FC236}">
                <a16:creationId xmlns:a16="http://schemas.microsoft.com/office/drawing/2014/main" id="{3A5F00C1-D2B4-D983-DE21-4300A4C8DC16}"/>
              </a:ext>
            </a:extLst>
          </p:cNvPr>
          <p:cNvSpPr txBox="1"/>
          <p:nvPr/>
        </p:nvSpPr>
        <p:spPr>
          <a:xfrm>
            <a:off x="405540" y="1142404"/>
            <a:ext cx="7196005" cy="509370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ontserrat" panose="00000500000000000000" pitchFamily="2" charset="0"/>
              </a:rPr>
              <a:t>Institutional Animal Care and Use Committees (IACUCs) are oversight bodies within individual institutions that are responsible for ensuring that animal-use protocols adhere to the AWA and/or the PHS Policy.</a:t>
            </a: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effectLst/>
                <a:uLnTx/>
                <a:uFillTx/>
                <a:latin typeface="Montserrat" panose="00000500000000000000"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ontserrat" panose="00000500000000000000" pitchFamily="2" charset="0"/>
              </a:rPr>
              <a:t>Many protocols are reviewed only by one member. </a:t>
            </a:r>
            <a:endParaRPr kumimoji="0" lang="en-US" sz="1400" b="0" i="0" u="none" strike="noStrike" kern="1200" cap="none" spc="0" normalizeH="0" baseline="0" noProof="0" dirty="0">
              <a:ln>
                <a:noFill/>
              </a:ln>
              <a:effectLst/>
              <a:uLnTx/>
              <a:uFillTx/>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effectLst/>
              <a:uLnTx/>
              <a:uFillTx/>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ontserrat" panose="00000500000000000000" pitchFamily="2" charset="0"/>
              </a:rPr>
              <a:t>IACUC transparency is inconsistent, and the required makeup of the IACUC body allows for bias. </a:t>
            </a:r>
          </a:p>
          <a:p>
            <a:pPr marL="742950" lvl="1" indent="-285750">
              <a:buFont typeface="Arial" panose="020B0604020202020204" pitchFamily="34" charset="0"/>
              <a:buChar char="•"/>
              <a:defRPr/>
            </a:pPr>
            <a:r>
              <a:rPr kumimoji="0" lang="en-US" sz="1400" b="0" i="0" u="none" strike="noStrike" kern="1200" cap="none" spc="0" normalizeH="0" baseline="0" noProof="0" dirty="0">
                <a:ln>
                  <a:noFill/>
                </a:ln>
                <a:effectLst/>
                <a:uLnTx/>
                <a:uFillTx/>
                <a:latin typeface="Montserrat" panose="00000500000000000000" pitchFamily="2" charset="0"/>
              </a:rPr>
              <a:t>Only one person who is not affiliated with the institution is required.</a:t>
            </a:r>
          </a:p>
          <a:p>
            <a:pPr marL="742950" lvl="1" indent="-285750">
              <a:buFont typeface="Arial" panose="020B0604020202020204" pitchFamily="34" charset="0"/>
              <a:buChar char="•"/>
              <a:defRPr/>
            </a:pPr>
            <a:r>
              <a:rPr kumimoji="0" lang="en-US" sz="1400" b="0" i="0" u="none" strike="noStrike" kern="1200" cap="none" spc="0" normalizeH="0" baseline="0" noProof="0" dirty="0">
                <a:ln>
                  <a:noFill/>
                </a:ln>
                <a:effectLst/>
                <a:uLnTx/>
                <a:uFillTx/>
                <a:latin typeface="Montserrat" panose="00000500000000000000" pitchFamily="2" charset="0"/>
              </a:rPr>
              <a:t>Many members are paid employees of the institution, and up to three members can work in the same department.</a:t>
            </a:r>
          </a:p>
          <a:p>
            <a:pPr marL="285750" indent="-285750">
              <a:buFont typeface="Arial" panose="020B0604020202020204" pitchFamily="34" charset="0"/>
              <a:buChar char="•"/>
              <a:defRPr/>
            </a:pPr>
            <a:endParaRPr lang="en-US" sz="1400" dirty="0">
              <a:latin typeface="Montserrat" panose="00000500000000000000" pitchFamily="2" charset="0"/>
              <a:ea typeface="Aptos" panose="020B0004020202020204" pitchFamily="34" charset="0"/>
            </a:endParaRPr>
          </a:p>
          <a:p>
            <a:pPr marL="285750" indent="-285750">
              <a:buFont typeface="Arial" panose="020B0604020202020204" pitchFamily="34" charset="0"/>
              <a:buChar char="•"/>
              <a:defRPr/>
            </a:pPr>
            <a:r>
              <a:rPr lang="en-US" sz="1400" dirty="0">
                <a:latin typeface="Montserrat" panose="00000500000000000000" pitchFamily="2" charset="0"/>
                <a:ea typeface="Aptos" panose="020B0004020202020204" pitchFamily="34" charset="0"/>
              </a:rPr>
              <a:t>OIG audits have shown that IACUC oversight is inadequate. For example, in 2014, OIG highlighted that from 2009 to 2011, USDA inspectors cited 531 experimentation facilities for 1,379 violations stemming from the IACUCs’ failure to adequately review and monitor the use of animals</a:t>
            </a:r>
            <a:r>
              <a:rPr lang="en-US" sz="1400" dirty="0">
                <a:latin typeface="Montserrat" panose="00000500000000000000" pitchFamily="2" charset="0"/>
                <a:ea typeface="Aptos" panose="020B0004020202020204" pitchFamily="34" charset="0"/>
                <a:cs typeface="Times New Roman" panose="02020603050405020304" pitchFamily="18" charset="0"/>
              </a:rPr>
              <a:t>.</a:t>
            </a:r>
          </a:p>
          <a:p>
            <a:pPr marL="285750" indent="-285750">
              <a:buFont typeface="Arial" panose="020B0604020202020204" pitchFamily="34" charset="0"/>
              <a:buChar char="•"/>
              <a:defRPr/>
            </a:pPr>
            <a:endParaRPr lang="en-US" sz="1400" dirty="0">
              <a:latin typeface="Montserrat" panose="00000500000000000000" pitchFamily="2"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defRPr/>
            </a:pPr>
            <a:r>
              <a:rPr lang="en-US" sz="1400" dirty="0">
                <a:latin typeface="Montserrat" panose="00000500000000000000" pitchFamily="2" charset="0"/>
                <a:ea typeface="Aptos" panose="020B0004020202020204" pitchFamily="34" charset="0"/>
                <a:cs typeface="Times New Roman" panose="02020603050405020304" pitchFamily="18" charset="0"/>
              </a:rPr>
              <a:t>Universities have frequently claimed that an IACUC is not a “public body” and therefore not subject to VFOIA.</a:t>
            </a:r>
          </a:p>
          <a:p>
            <a:pPr marL="285750" indent="-285750">
              <a:buFont typeface="Arial" panose="020B0604020202020204" pitchFamily="34" charset="0"/>
              <a:buChar char="•"/>
              <a:defRPr/>
            </a:pPr>
            <a:endParaRPr lang="en-US" sz="1400" dirty="0">
              <a:latin typeface="Montserrat" panose="00000500000000000000" pitchFamily="2"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defRPr/>
            </a:pPr>
            <a:r>
              <a:rPr lang="en-US" sz="1400" dirty="0">
                <a:latin typeface="Montserrat" panose="00000500000000000000" pitchFamily="2" charset="0"/>
                <a:ea typeface="Aptos" panose="020B0004020202020204" pitchFamily="34" charset="0"/>
                <a:cs typeface="Times New Roman" panose="02020603050405020304" pitchFamily="18" charset="0"/>
              </a:rPr>
              <a:t>Universities have refused to provide the names of IACUC members (because of university “practice” and not VFOIA)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p:txBody>
      </p:sp>
      <p:pic>
        <p:nvPicPr>
          <p:cNvPr id="7" name="Picture 6">
            <a:extLst>
              <a:ext uri="{FF2B5EF4-FFF2-40B4-BE49-F238E27FC236}">
                <a16:creationId xmlns:a16="http://schemas.microsoft.com/office/drawing/2014/main" id="{81889641-7F21-2CDE-C82C-71748805E698}"/>
              </a:ext>
            </a:extLst>
          </p:cNvPr>
          <p:cNvPicPr>
            <a:picLocks noChangeAspect="1"/>
          </p:cNvPicPr>
          <p:nvPr/>
        </p:nvPicPr>
        <p:blipFill>
          <a:blip r:embed="rId2"/>
          <a:stretch>
            <a:fillRect/>
          </a:stretch>
        </p:blipFill>
        <p:spPr>
          <a:xfrm>
            <a:off x="7694720" y="1582028"/>
            <a:ext cx="4091740" cy="3372744"/>
          </a:xfrm>
          <a:prstGeom prst="rect">
            <a:avLst/>
          </a:prstGeom>
        </p:spPr>
      </p:pic>
    </p:spTree>
    <p:extLst>
      <p:ext uri="{BB962C8B-B14F-4D97-AF65-F5344CB8AC3E}">
        <p14:creationId xmlns:p14="http://schemas.microsoft.com/office/powerpoint/2010/main" val="82155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BF6E40BA-FA73-6CC6-857C-FF6A509E3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590F2-C21D-4456-5DD4-5B1512687082}"/>
              </a:ext>
            </a:extLst>
          </p:cNvPr>
          <p:cNvSpPr>
            <a:spLocks noGrp="1"/>
          </p:cNvSpPr>
          <p:nvPr>
            <p:ph type="title"/>
          </p:nvPr>
        </p:nvSpPr>
        <p:spPr>
          <a:xfrm>
            <a:off x="543660" y="176217"/>
            <a:ext cx="11242800" cy="894715"/>
          </a:xfrm>
          <a:solidFill>
            <a:srgbClr val="E8E5DF"/>
          </a:solidFill>
        </p:spPr>
        <p:txBody>
          <a:bodyPr>
            <a:noAutofit/>
          </a:bodyPr>
          <a:lstStyle/>
          <a:p>
            <a:r>
              <a:rPr lang="en-US" sz="2800" b="1" dirty="0">
                <a:solidFill>
                  <a:srgbClr val="A12B2A"/>
                </a:solidFill>
                <a:latin typeface="Montserrat"/>
              </a:rPr>
              <a:t>Universities regularly charge excessive fees to obstruct transparency into animal experimentation activities</a:t>
            </a:r>
            <a:endParaRPr lang="en-US" sz="2400" b="1" dirty="0">
              <a:solidFill>
                <a:srgbClr val="A12B2A"/>
              </a:solidFill>
              <a:latin typeface="Montserrat"/>
            </a:endParaRPr>
          </a:p>
        </p:txBody>
      </p:sp>
      <p:pic>
        <p:nvPicPr>
          <p:cNvPr id="6" name="Picture 5">
            <a:extLst>
              <a:ext uri="{FF2B5EF4-FFF2-40B4-BE49-F238E27FC236}">
                <a16:creationId xmlns:a16="http://schemas.microsoft.com/office/drawing/2014/main" id="{79D8F1EC-D7E9-DBEE-6C5D-94BEF6E2499A}"/>
              </a:ext>
            </a:extLst>
          </p:cNvPr>
          <p:cNvPicPr>
            <a:picLocks noChangeAspect="1"/>
          </p:cNvPicPr>
          <p:nvPr/>
        </p:nvPicPr>
        <p:blipFill>
          <a:blip r:embed="rId2"/>
          <a:stretch>
            <a:fillRect/>
          </a:stretch>
        </p:blipFill>
        <p:spPr>
          <a:xfrm>
            <a:off x="1724453" y="1417713"/>
            <a:ext cx="9969321" cy="935459"/>
          </a:xfrm>
          <a:prstGeom prst="rect">
            <a:avLst/>
          </a:prstGeom>
        </p:spPr>
      </p:pic>
      <p:pic>
        <p:nvPicPr>
          <p:cNvPr id="14" name="Picture 13">
            <a:extLst>
              <a:ext uri="{FF2B5EF4-FFF2-40B4-BE49-F238E27FC236}">
                <a16:creationId xmlns:a16="http://schemas.microsoft.com/office/drawing/2014/main" id="{160D0641-37B0-EB59-78BE-F25955CE12B7}"/>
              </a:ext>
            </a:extLst>
          </p:cNvPr>
          <p:cNvPicPr>
            <a:picLocks noChangeAspect="1"/>
          </p:cNvPicPr>
          <p:nvPr/>
        </p:nvPicPr>
        <p:blipFill>
          <a:blip r:embed="rId3"/>
          <a:stretch>
            <a:fillRect/>
          </a:stretch>
        </p:blipFill>
        <p:spPr>
          <a:xfrm>
            <a:off x="695314" y="2785647"/>
            <a:ext cx="6013800" cy="3682069"/>
          </a:xfrm>
          <a:prstGeom prst="rect">
            <a:avLst/>
          </a:prstGeom>
        </p:spPr>
      </p:pic>
      <p:sp>
        <p:nvSpPr>
          <p:cNvPr id="16" name="TextBox 15">
            <a:extLst>
              <a:ext uri="{FF2B5EF4-FFF2-40B4-BE49-F238E27FC236}">
                <a16:creationId xmlns:a16="http://schemas.microsoft.com/office/drawing/2014/main" id="{BB61EE75-B5F5-2593-BBC4-159178C2DDA7}"/>
              </a:ext>
            </a:extLst>
          </p:cNvPr>
          <p:cNvSpPr txBox="1"/>
          <p:nvPr/>
        </p:nvSpPr>
        <p:spPr>
          <a:xfrm>
            <a:off x="979158" y="1630905"/>
            <a:ext cx="862253" cy="35394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700" b="1"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UVA</a:t>
            </a:r>
          </a:p>
        </p:txBody>
      </p:sp>
      <p:sp>
        <p:nvSpPr>
          <p:cNvPr id="17" name="TextBox 16">
            <a:extLst>
              <a:ext uri="{FF2B5EF4-FFF2-40B4-BE49-F238E27FC236}">
                <a16:creationId xmlns:a16="http://schemas.microsoft.com/office/drawing/2014/main" id="{13362596-DE19-3E99-C3D5-F76472A27CFD}"/>
              </a:ext>
            </a:extLst>
          </p:cNvPr>
          <p:cNvSpPr txBox="1"/>
          <p:nvPr/>
        </p:nvSpPr>
        <p:spPr>
          <a:xfrm>
            <a:off x="695314" y="2438724"/>
            <a:ext cx="862253" cy="35394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700" b="1"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VCU</a:t>
            </a:r>
          </a:p>
        </p:txBody>
      </p:sp>
      <p:pic>
        <p:nvPicPr>
          <p:cNvPr id="5" name="Picture 4">
            <a:extLst>
              <a:ext uri="{FF2B5EF4-FFF2-40B4-BE49-F238E27FC236}">
                <a16:creationId xmlns:a16="http://schemas.microsoft.com/office/drawing/2014/main" id="{18CF7AFB-CA62-2D37-D214-F8D158B8773B}"/>
              </a:ext>
            </a:extLst>
          </p:cNvPr>
          <p:cNvPicPr>
            <a:picLocks noChangeAspect="1"/>
          </p:cNvPicPr>
          <p:nvPr/>
        </p:nvPicPr>
        <p:blipFill>
          <a:blip r:embed="rId4"/>
          <a:stretch>
            <a:fillRect/>
          </a:stretch>
        </p:blipFill>
        <p:spPr>
          <a:xfrm>
            <a:off x="7238417" y="3116758"/>
            <a:ext cx="4258269" cy="3019846"/>
          </a:xfrm>
          <a:prstGeom prst="rect">
            <a:avLst/>
          </a:prstGeom>
          <a:ln>
            <a:solidFill>
              <a:schemeClr val="tx1"/>
            </a:solidFill>
          </a:ln>
        </p:spPr>
      </p:pic>
    </p:spTree>
    <p:extLst>
      <p:ext uri="{BB962C8B-B14F-4D97-AF65-F5344CB8AC3E}">
        <p14:creationId xmlns:p14="http://schemas.microsoft.com/office/powerpoint/2010/main" val="25088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7D4B8F2C-CEF4-B977-9AD7-C8D4B4C8A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3DA67-A743-BAB8-6F41-09F59B763B7D}"/>
              </a:ext>
            </a:extLst>
          </p:cNvPr>
          <p:cNvSpPr>
            <a:spLocks noGrp="1"/>
          </p:cNvSpPr>
          <p:nvPr>
            <p:ph type="title"/>
          </p:nvPr>
        </p:nvSpPr>
        <p:spPr>
          <a:xfrm>
            <a:off x="405540" y="86341"/>
            <a:ext cx="11694311" cy="894715"/>
          </a:xfrm>
          <a:solidFill>
            <a:srgbClr val="E8E5DF"/>
          </a:solidFill>
        </p:spPr>
        <p:txBody>
          <a:bodyPr>
            <a:noAutofit/>
          </a:bodyPr>
          <a:lstStyle/>
          <a:p>
            <a:r>
              <a:rPr lang="en-US" sz="2800" b="1" dirty="0">
                <a:solidFill>
                  <a:srgbClr val="A12B2A"/>
                </a:solidFill>
                <a:latin typeface="Montserrat"/>
              </a:rPr>
              <a:t>The General Assembly convened a Task Force to examine deficiencies in transparency</a:t>
            </a:r>
          </a:p>
        </p:txBody>
      </p:sp>
      <p:sp>
        <p:nvSpPr>
          <p:cNvPr id="4" name="TextBox 3">
            <a:extLst>
              <a:ext uri="{FF2B5EF4-FFF2-40B4-BE49-F238E27FC236}">
                <a16:creationId xmlns:a16="http://schemas.microsoft.com/office/drawing/2014/main" id="{75A8EFB6-7D41-0C22-AE35-6F568E01F4D4}"/>
              </a:ext>
            </a:extLst>
          </p:cNvPr>
          <p:cNvSpPr txBox="1"/>
          <p:nvPr/>
        </p:nvSpPr>
        <p:spPr>
          <a:xfrm>
            <a:off x="214154" y="1068977"/>
            <a:ext cx="8270627" cy="517064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In the 2024 General Assembly, a </a:t>
            </a: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hlinkClick r:id="rId2"/>
              </a:rPr>
              <a:t>bill</a:t>
            </a: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 was passed to form the Task Force on Transparency in Publicly Funded Animal Testing Facilities “</a:t>
            </a:r>
            <a:r>
              <a:rPr lang="en-US" sz="1500" b="0" i="1" dirty="0">
                <a:solidFill>
                  <a:srgbClr val="333333"/>
                </a:solidFill>
                <a:effectLst/>
                <a:latin typeface="Montserrat" panose="00000500000000000000" pitchFamily="2" charset="0"/>
              </a:rPr>
              <a:t>for the purpose of identifying potential deficiencies in publicly funded animal testing facilities”</a:t>
            </a:r>
            <a:endParaRPr kumimoji="0" lang="en-US" sz="1500" b="0" i="0" u="none" strike="noStrike" kern="1200" cap="none" spc="0" normalizeH="0" baseline="0" noProof="0" dirty="0">
              <a:ln>
                <a:noFill/>
              </a:ln>
              <a:solidFill>
                <a:srgbClr val="211815"/>
              </a:solidFill>
              <a:effectLst/>
              <a:uLnTx/>
              <a:uFillTx/>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211815"/>
              </a:solidFill>
              <a:effectLst/>
              <a:uLnTx/>
              <a:uFillTx/>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The Task </a:t>
            </a:r>
            <a:r>
              <a:rPr lang="en-US" sz="1500" dirty="0">
                <a:solidFill>
                  <a:srgbClr val="211815"/>
                </a:solidFill>
                <a:latin typeface="Montserrat" panose="00000500000000000000" pitchFamily="2" charset="0"/>
              </a:rPr>
              <a:t>F</a:t>
            </a:r>
            <a:r>
              <a:rPr kumimoji="0" lang="en-US" sz="1500" b="0" i="0" u="none" strike="noStrike" kern="1200" cap="none" spc="0" normalizeH="0" baseline="0" noProof="0" dirty="0" err="1">
                <a:ln>
                  <a:noFill/>
                </a:ln>
                <a:solidFill>
                  <a:srgbClr val="211815"/>
                </a:solidFill>
                <a:effectLst/>
                <a:uLnTx/>
                <a:uFillTx/>
                <a:latin typeface="Montserrat" panose="00000500000000000000" pitchFamily="2" charset="0"/>
              </a:rPr>
              <a:t>orce</a:t>
            </a: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 was comprised of legislators and stakeholders, including representatives from Virginia universities, animal protection “watchdog” groups, representatives from the Virginia Coalition for Open Government, the Virginia Press Association, and others.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The Task Force met four times in late 2024, totaling over 10 hours of meetings.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The Task Force achieved consensus on </a:t>
            </a:r>
            <a:r>
              <a:rPr lang="en-US" sz="1500" dirty="0">
                <a:solidFill>
                  <a:srgbClr val="211815"/>
                </a:solidFill>
                <a:latin typeface="Montserrat" panose="00000500000000000000" pitchFamily="2" charset="0"/>
              </a:rPr>
              <a:t>one item</a:t>
            </a: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 that the Virginia State Council on Higher Education (SCHEV) would serve as a better host for any reports on animal testing than the Virginia Department of Agriculture and Consumer Services (VDACS)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No other proposal achieved consensus (although some came close), including proposals for various reports such as: (1) p</a:t>
            </a:r>
            <a:r>
              <a:rPr lang="en-US" sz="1500" dirty="0" err="1">
                <a:solidFill>
                  <a:srgbClr val="211815"/>
                </a:solidFill>
                <a:latin typeface="Montserrat" panose="00000500000000000000" pitchFamily="2" charset="0"/>
              </a:rPr>
              <a:t>rogress</a:t>
            </a:r>
            <a:r>
              <a:rPr lang="en-US" sz="1500" dirty="0">
                <a:solidFill>
                  <a:srgbClr val="211815"/>
                </a:solidFill>
                <a:latin typeface="Montserrat" panose="00000500000000000000" pitchFamily="2" charset="0"/>
              </a:rPr>
              <a:t> toward the 3Rs, (2) t</a:t>
            </a:r>
            <a:r>
              <a:rPr kumimoji="0" lang="en-US" sz="1500" b="0" i="0" u="none" strike="noStrike" kern="1200" cap="none" spc="0" normalizeH="0" baseline="0" noProof="0" dirty="0" err="1">
                <a:ln>
                  <a:noFill/>
                </a:ln>
                <a:solidFill>
                  <a:srgbClr val="211815"/>
                </a:solidFill>
                <a:effectLst/>
                <a:uLnTx/>
                <a:uFillTx/>
                <a:latin typeface="Montserrat" panose="00000500000000000000" pitchFamily="2" charset="0"/>
              </a:rPr>
              <a:t>otal</a:t>
            </a: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 number of animals, (3) </a:t>
            </a:r>
            <a:r>
              <a:rPr lang="en-US" sz="1500" dirty="0">
                <a:solidFill>
                  <a:srgbClr val="211815"/>
                </a:solidFill>
                <a:latin typeface="Montserrat" panose="00000500000000000000" pitchFamily="2" charset="0"/>
              </a:rPr>
              <a:t>a</a:t>
            </a:r>
            <a:r>
              <a:rPr kumimoji="0" lang="en-US" sz="1500" b="0" i="0" u="none" strike="noStrike" kern="1200" cap="none" spc="0" normalizeH="0" baseline="0" noProof="0" dirty="0" err="1">
                <a:ln>
                  <a:noFill/>
                </a:ln>
                <a:solidFill>
                  <a:srgbClr val="211815"/>
                </a:solidFill>
                <a:effectLst/>
                <a:uLnTx/>
                <a:uFillTx/>
                <a:latin typeface="Montserrat" panose="00000500000000000000" pitchFamily="2" charset="0"/>
              </a:rPr>
              <a:t>dverse</a:t>
            </a:r>
            <a:r>
              <a:rPr kumimoji="0" lang="en-US" sz="1500" b="0" i="0" u="none" strike="noStrike" kern="1200" cap="none" spc="0" normalizeH="0" baseline="0" noProof="0" dirty="0">
                <a:ln>
                  <a:noFill/>
                </a:ln>
                <a:solidFill>
                  <a:srgbClr val="211815"/>
                </a:solidFill>
                <a:effectLst/>
                <a:uLnTx/>
                <a:uFillTx/>
                <a:latin typeface="Montserrat" panose="00000500000000000000" pitchFamily="2" charset="0"/>
              </a:rPr>
              <a:t> events, and (4) d</a:t>
            </a:r>
            <a:r>
              <a:rPr lang="en-US" sz="1500" dirty="0" err="1">
                <a:solidFill>
                  <a:srgbClr val="211815"/>
                </a:solidFill>
                <a:latin typeface="Montserrat" panose="00000500000000000000" pitchFamily="2" charset="0"/>
              </a:rPr>
              <a:t>isposition</a:t>
            </a:r>
            <a:r>
              <a:rPr lang="en-US" sz="1500" dirty="0">
                <a:solidFill>
                  <a:srgbClr val="211815"/>
                </a:solidFill>
                <a:latin typeface="Montserrat" panose="00000500000000000000" pitchFamily="2" charset="0"/>
              </a:rPr>
              <a:t> of animals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211815"/>
                </a:solidFill>
                <a:latin typeface="Montserrat" panose="00000500000000000000" pitchFamily="2" charset="0"/>
              </a:rPr>
              <a:t>SB1481 was spawned from the Task Force and although it did not pass, it evinced that legislators viewed transparency as an </a:t>
            </a:r>
            <a:r>
              <a:rPr lang="en-US" sz="1500" dirty="0">
                <a:solidFill>
                  <a:srgbClr val="211815"/>
                </a:solidFill>
                <a:latin typeface="Montserrat" panose="00000500000000000000" pitchFamily="2" charset="0"/>
                <a:hlinkClick r:id="rId3"/>
              </a:rPr>
              <a:t>important issue</a:t>
            </a:r>
            <a:endParaRPr lang="en-US" sz="1500" dirty="0">
              <a:solidFill>
                <a:srgbClr val="211815"/>
              </a:solidFill>
              <a:latin typeface="Montserrat" panose="00000500000000000000" pitchFamily="2" charset="0"/>
            </a:endParaRPr>
          </a:p>
        </p:txBody>
      </p:sp>
      <p:pic>
        <p:nvPicPr>
          <p:cNvPr id="7" name="Picture 6">
            <a:extLst>
              <a:ext uri="{FF2B5EF4-FFF2-40B4-BE49-F238E27FC236}">
                <a16:creationId xmlns:a16="http://schemas.microsoft.com/office/drawing/2014/main" id="{F764D415-F44D-092B-784D-3248C7140F0C}"/>
              </a:ext>
            </a:extLst>
          </p:cNvPr>
          <p:cNvPicPr>
            <a:picLocks noChangeAspect="1"/>
          </p:cNvPicPr>
          <p:nvPr/>
        </p:nvPicPr>
        <p:blipFill>
          <a:blip r:embed="rId4"/>
          <a:stretch>
            <a:fillRect/>
          </a:stretch>
        </p:blipFill>
        <p:spPr>
          <a:xfrm>
            <a:off x="8654901" y="866958"/>
            <a:ext cx="3212584" cy="3402418"/>
          </a:xfrm>
          <a:prstGeom prst="rect">
            <a:avLst/>
          </a:prstGeom>
        </p:spPr>
      </p:pic>
      <p:sp>
        <p:nvSpPr>
          <p:cNvPr id="3" name="TextBox 2">
            <a:extLst>
              <a:ext uri="{FF2B5EF4-FFF2-40B4-BE49-F238E27FC236}">
                <a16:creationId xmlns:a16="http://schemas.microsoft.com/office/drawing/2014/main" id="{8EEBBCA3-0AA9-17D7-8F05-F5846E55F2CF}"/>
              </a:ext>
            </a:extLst>
          </p:cNvPr>
          <p:cNvSpPr txBox="1"/>
          <p:nvPr/>
        </p:nvSpPr>
        <p:spPr>
          <a:xfrm>
            <a:off x="8765262" y="4538051"/>
            <a:ext cx="3212584" cy="1815882"/>
          </a:xfrm>
          <a:prstGeom prst="rect">
            <a:avLst/>
          </a:prstGeom>
          <a:noFill/>
        </p:spPr>
        <p:txBody>
          <a:bodyPr wrap="square" rtlCol="0">
            <a:spAutoFit/>
          </a:bodyPr>
          <a:lstStyle/>
          <a:p>
            <a:r>
              <a:rPr lang="en-US" sz="1600" i="1" dirty="0"/>
              <a:t>“The very least we can do as legislators is actually have some data and accountability for our actions, because we are the ones who are responsible for whether they live or die at the end of the day.” – </a:t>
            </a:r>
            <a:r>
              <a:rPr lang="en-US" sz="1600" dirty="0"/>
              <a:t>Senator Danica Roem</a:t>
            </a:r>
          </a:p>
        </p:txBody>
      </p:sp>
    </p:spTree>
    <p:extLst>
      <p:ext uri="{BB962C8B-B14F-4D97-AF65-F5344CB8AC3E}">
        <p14:creationId xmlns:p14="http://schemas.microsoft.com/office/powerpoint/2010/main" val="53549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957F305C-106C-B010-4588-E3976ECD9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6FD96-6559-0313-2511-B18D13FAB66A}"/>
              </a:ext>
            </a:extLst>
          </p:cNvPr>
          <p:cNvSpPr>
            <a:spLocks noGrp="1"/>
          </p:cNvSpPr>
          <p:nvPr>
            <p:ph type="title"/>
          </p:nvPr>
        </p:nvSpPr>
        <p:spPr>
          <a:xfrm>
            <a:off x="543660" y="176218"/>
            <a:ext cx="11492396" cy="814328"/>
          </a:xfrm>
          <a:solidFill>
            <a:srgbClr val="E8E5DF"/>
          </a:solidFill>
        </p:spPr>
        <p:txBody>
          <a:bodyPr>
            <a:noAutofit/>
          </a:bodyPr>
          <a:lstStyle/>
          <a:p>
            <a:r>
              <a:rPr lang="en-US" sz="2800" b="1" dirty="0">
                <a:solidFill>
                  <a:srgbClr val="A12B2A"/>
                </a:solidFill>
                <a:latin typeface="Montserrat"/>
              </a:rPr>
              <a:t>Many other states have attempted to improve transparency into animal research</a:t>
            </a:r>
            <a:endParaRPr lang="en-US" sz="2400" b="1" dirty="0">
              <a:solidFill>
                <a:srgbClr val="A12B2A"/>
              </a:solidFill>
              <a:latin typeface="Montserrat"/>
            </a:endParaRPr>
          </a:p>
        </p:txBody>
      </p:sp>
      <p:sp>
        <p:nvSpPr>
          <p:cNvPr id="4" name="TextBox 3">
            <a:extLst>
              <a:ext uri="{FF2B5EF4-FFF2-40B4-BE49-F238E27FC236}">
                <a16:creationId xmlns:a16="http://schemas.microsoft.com/office/drawing/2014/main" id="{D549CA0D-394B-08ED-6E90-3094C48D9CD2}"/>
              </a:ext>
            </a:extLst>
          </p:cNvPr>
          <p:cNvSpPr txBox="1"/>
          <p:nvPr/>
        </p:nvSpPr>
        <p:spPr>
          <a:xfrm>
            <a:off x="413653" y="992264"/>
            <a:ext cx="11194571"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
                <a:srgbClr val="9CBEBD"/>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rPr>
              <a:t>California:</a:t>
            </a:r>
            <a:r>
              <a:rPr kumimoji="0" lang="en-US" sz="1400" b="0" i="0" u="none" strike="noStrike" kern="12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rPr>
              <a:t> The </a:t>
            </a:r>
            <a:r>
              <a:rPr kumimoji="0" lang="en-US" sz="1400" b="0" i="0" u="sng" strike="noStrike" kern="12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Transparency in Research Act</a:t>
            </a:r>
            <a:r>
              <a:rPr kumimoji="0" lang="en-US" sz="1400" b="0" i="0" u="none" strike="noStrike" kern="12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rPr>
              <a:t> </a:t>
            </a:r>
            <a:r>
              <a:rPr kumimoji="0" lang="en-US" sz="1400" b="0" i="0" u="none" strike="noStrike" kern="12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rPr>
              <a:t>was introduced in 2019 and would have required that state-funded institutions disclose information about their animal research activities, including the species and number of animals used. </a:t>
            </a:r>
          </a:p>
          <a:p>
            <a:pPr marL="285750" marR="0" lvl="0" indent="-285750" algn="l" defTabSz="914400" rtl="0" eaLnBrk="1" fontAlgn="auto" latinLnBrk="0" hangingPunct="1">
              <a:lnSpc>
                <a:spcPct val="100000"/>
              </a:lnSpc>
              <a:spcBef>
                <a:spcPts val="600"/>
              </a:spcBef>
              <a:spcAft>
                <a:spcPts val="0"/>
              </a:spcAft>
              <a:buClr>
                <a:srgbClr val="9CBEBD"/>
              </a:buClr>
              <a:buSzTx/>
              <a:buFont typeface="Arial" panose="020B0604020202020204" pitchFamily="34" charset="0"/>
              <a:buChar char="•"/>
              <a:tabLst/>
              <a:defRPr/>
            </a:pPr>
            <a:r>
              <a:rPr kumimoji="0" lang="en-US" sz="14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Colorado:</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SB24-067</a:t>
            </a:r>
            <a:r>
              <a:rPr kumimoji="0" lang="en-US" sz="1400" b="0" i="0" u="none" strike="noStrike" kern="100" cap="none" spc="0" normalizeH="0" baseline="0" noProof="0" dirty="0">
                <a:ln>
                  <a:noFill/>
                </a:ln>
                <a:solidFill>
                  <a:srgbClr val="2E2B21"/>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was introduced this year and would have required that animal testing facilities submit an annual report to the Colorado Department of Public Health &amp; Environment containing the total number of animals used in experiments, including those held and bred but not used in protocols. </a:t>
            </a:r>
          </a:p>
          <a:p>
            <a:pPr marL="285750" marR="0" lvl="0" indent="-285750" algn="l" defTabSz="914400" rtl="0" eaLnBrk="1" fontAlgn="auto" latinLnBrk="0" hangingPunct="1">
              <a:lnSpc>
                <a:spcPct val="100000"/>
              </a:lnSpc>
              <a:spcBef>
                <a:spcPts val="600"/>
              </a:spcBef>
              <a:spcAft>
                <a:spcPts val="0"/>
              </a:spcAft>
              <a:buClr>
                <a:srgbClr val="9CBEBD"/>
              </a:buClr>
              <a:buSzTx/>
              <a:buFont typeface="Arial" panose="020B0604020202020204" pitchFamily="34" charset="0"/>
              <a:buChar char="•"/>
              <a:tabLst/>
              <a:defRPr/>
            </a:pPr>
            <a:r>
              <a:rPr kumimoji="0" lang="en-US" sz="14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Florida: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SB368</a:t>
            </a:r>
            <a:r>
              <a:rPr kumimoji="0" lang="en-US" sz="1400" b="0" i="0" u="none" strike="noStrike" kern="100" cap="none" spc="0" normalizeH="0" baseline="0" noProof="0" dirty="0">
                <a:ln>
                  <a:noFill/>
                </a:ln>
                <a:solidFill>
                  <a:srgbClr val="2E2B21"/>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was introduced this year and would have required that animal testing facilities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submit an annual report</a:t>
            </a:r>
            <a:r>
              <a:rPr kumimoji="0" lang="en-US" sz="1400" b="0" i="0" u="none"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to the Florida Department of Agriculture and Consumer Services containing the total number of animals used for experimentation and their use per species. </a:t>
            </a:r>
            <a:endParaRPr lang="en-US" sz="1400" kern="100" dirty="0">
              <a:solidFill>
                <a:srgbClr val="2E2B21">
                  <a:lumMod val="90000"/>
                  <a:lumOff val="10000"/>
                </a:srgbClr>
              </a:solidFill>
              <a:latin typeface="Montserrat" panose="00000500000000000000" pitchFamily="2"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9CBEBD"/>
              </a:buClr>
              <a:buSzTx/>
              <a:buFont typeface="Arial" panose="020B0604020202020204" pitchFamily="34" charset="0"/>
              <a:buChar char="•"/>
              <a:tabLst/>
              <a:defRPr/>
            </a:pPr>
            <a:r>
              <a:rPr kumimoji="0" lang="en-US" sz="14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Indiana: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HB1292</a:t>
            </a:r>
            <a:r>
              <a:rPr kumimoji="0" lang="en-US" sz="1400" b="0" i="0" u="none" strike="noStrike" kern="100" cap="none" spc="0" normalizeH="0" baseline="0" noProof="0" dirty="0">
                <a:ln>
                  <a:noFill/>
                </a:ln>
                <a:solidFill>
                  <a:srgbClr val="2E2B21"/>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was introduced this year and would have required that the Indiana State Board of Animal Health establish a registry of animal testing facilities and “track the number of live animals” used in experiments at each facility.</a:t>
            </a:r>
            <a:endParaRPr lang="en-US" sz="1400" kern="100" dirty="0">
              <a:solidFill>
                <a:srgbClr val="2E2B21">
                  <a:lumMod val="90000"/>
                  <a:lumOff val="10000"/>
                </a:srgbClr>
              </a:solidFill>
              <a:latin typeface="Montserrat" panose="00000500000000000000" pitchFamily="2"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9CBEBD"/>
              </a:buClr>
              <a:buSzTx/>
              <a:buFont typeface="Arial" panose="020B0604020202020204" pitchFamily="34" charset="0"/>
              <a:buChar char="•"/>
              <a:tabLst/>
              <a:defRPr/>
            </a:pPr>
            <a:r>
              <a:rPr kumimoji="0" lang="en-US" sz="14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Maryland:</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In 2023,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SB0495</a:t>
            </a:r>
            <a:r>
              <a:rPr kumimoji="0" lang="en-US" sz="1400" b="0" i="0" u="none"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was introduced and would have required that animal testing facilities submit an annual report to the Maryland Department of Agriculture containing the “number of each species of vertebrate animals owned and used” by the facility. </a:t>
            </a:r>
            <a:endParaRPr lang="en-US" sz="1400" kern="100" dirty="0">
              <a:solidFill>
                <a:srgbClr val="2E2B21">
                  <a:lumMod val="90000"/>
                  <a:lumOff val="10000"/>
                </a:srgbClr>
              </a:solidFill>
              <a:latin typeface="Montserrat" panose="00000500000000000000" pitchFamily="2"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9CBEBD"/>
              </a:buClr>
              <a:buSzTx/>
              <a:buFont typeface="Arial" panose="020B0604020202020204" pitchFamily="34" charset="0"/>
              <a:buChar char="•"/>
              <a:tabLst/>
              <a:defRPr/>
            </a:pPr>
            <a:r>
              <a:rPr kumimoji="0" lang="en-US" sz="14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Missouri:</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SB1319</a:t>
            </a:r>
            <a:r>
              <a:rPr kumimoji="0" lang="en-US" sz="1400" b="0" i="0" u="none" strike="noStrike" kern="100" cap="none" spc="0" normalizeH="0" baseline="0" noProof="0" dirty="0">
                <a:ln>
                  <a:noFill/>
                </a:ln>
                <a:solidFill>
                  <a:srgbClr val="00206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was introduced this year and is up for a House hearing. If passed, the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bill</a:t>
            </a:r>
            <a:r>
              <a:rPr kumimoji="0" lang="en-US" sz="1400" b="0" i="0" u="none" strike="noStrike" kern="100" cap="none" spc="0" normalizeH="0" baseline="0" noProof="0" dirty="0">
                <a:ln>
                  <a:noFill/>
                </a:ln>
                <a:solidFill>
                  <a:srgbClr val="002060"/>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would require that universities that receive state funding post annually on their websites critical information pertaining to animal testing, including total funding used, funding sources, active protocols, documents related to AWA violations, efforts to adhere to the 3Rs, species of animals used, and animal counts. The animal counts would be required to include the total number of animals adopted out from laboratories as well as the number of animals euthanized.</a:t>
            </a:r>
          </a:p>
          <a:p>
            <a:pPr marL="285750" marR="0" lvl="0" indent="-285750" algn="l" defTabSz="914400" rtl="0" eaLnBrk="1" fontAlgn="auto" latinLnBrk="0" hangingPunct="1">
              <a:lnSpc>
                <a:spcPct val="100000"/>
              </a:lnSpc>
              <a:spcBef>
                <a:spcPts val="600"/>
              </a:spcBef>
              <a:spcAft>
                <a:spcPts val="0"/>
              </a:spcAft>
              <a:buClr>
                <a:srgbClr val="9CBEBD"/>
              </a:buClr>
              <a:buSzTx/>
              <a:buFont typeface="Arial" panose="020B0604020202020204" pitchFamily="34" charset="0"/>
              <a:buChar char="•"/>
              <a:tabLst/>
              <a:defRPr/>
            </a:pPr>
            <a:r>
              <a:rPr kumimoji="0" lang="en-US" sz="14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Washington:</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HB2304</a:t>
            </a:r>
            <a:r>
              <a:rPr kumimoji="0" lang="en-US" sz="1400" b="0" i="0" u="none" strike="noStrike" kern="100" cap="none" spc="0" normalizeH="0" baseline="0" noProof="0" dirty="0">
                <a:ln>
                  <a:noFill/>
                </a:ln>
                <a:solidFill>
                  <a:srgbClr val="2E2B21"/>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was introduced this year and would have required that the University of Washington’s (UW) Washington National Primate Research Center publish information annually pertaining to experiments involving nonhuman primates, </a:t>
            </a:r>
            <a:r>
              <a:rPr kumimoji="0" lang="en-US" sz="14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including the number of primates used in experiments and for breeding purposes as well as any who were injured or died in relation to USDA citations and any who were killed or died while on protocol.</a:t>
            </a:r>
          </a:p>
        </p:txBody>
      </p:sp>
    </p:spTree>
    <p:extLst>
      <p:ext uri="{BB962C8B-B14F-4D97-AF65-F5344CB8AC3E}">
        <p14:creationId xmlns:p14="http://schemas.microsoft.com/office/powerpoint/2010/main" val="177751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C189B268-4FC7-0A01-B989-7B6ADD165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FF6DD-848F-C0DB-F29B-CE472BE035A3}"/>
              </a:ext>
            </a:extLst>
          </p:cNvPr>
          <p:cNvSpPr>
            <a:spLocks noGrp="1"/>
          </p:cNvSpPr>
          <p:nvPr>
            <p:ph type="title"/>
          </p:nvPr>
        </p:nvSpPr>
        <p:spPr>
          <a:xfrm>
            <a:off x="543660" y="176217"/>
            <a:ext cx="11242800" cy="894715"/>
          </a:xfrm>
          <a:solidFill>
            <a:srgbClr val="E8E5DF"/>
          </a:solidFill>
        </p:spPr>
        <p:txBody>
          <a:bodyPr>
            <a:noAutofit/>
          </a:bodyPr>
          <a:lstStyle/>
          <a:p>
            <a:r>
              <a:rPr lang="en-US" sz="2800" b="1" dirty="0">
                <a:solidFill>
                  <a:srgbClr val="A12B2A"/>
                </a:solidFill>
                <a:latin typeface="Montserrat"/>
              </a:rPr>
              <a:t>Some states have succeeded in passing laws to improve transparency</a:t>
            </a:r>
          </a:p>
        </p:txBody>
      </p:sp>
      <p:sp>
        <p:nvSpPr>
          <p:cNvPr id="4" name="TextBox 3">
            <a:extLst>
              <a:ext uri="{FF2B5EF4-FFF2-40B4-BE49-F238E27FC236}">
                <a16:creationId xmlns:a16="http://schemas.microsoft.com/office/drawing/2014/main" id="{06DEB1CC-E2A9-2DD6-AAC8-071D3EE9737E}"/>
              </a:ext>
            </a:extLst>
          </p:cNvPr>
          <p:cNvSpPr txBox="1"/>
          <p:nvPr/>
        </p:nvSpPr>
        <p:spPr>
          <a:xfrm>
            <a:off x="424286" y="1150034"/>
            <a:ext cx="11194571" cy="5264903"/>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0"/>
              </a:spcAft>
              <a:buClr>
                <a:srgbClr val="9CBEBD"/>
              </a:buClr>
              <a:buSzPct val="100000"/>
              <a:buFont typeface="Arial" panose="020B0604020202020204" pitchFamily="34" charset="0"/>
              <a:buChar char="•"/>
              <a:tabLst/>
              <a:defRPr/>
            </a:pPr>
            <a:r>
              <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California:</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California requires that institutions that do </a:t>
            </a:r>
            <a:r>
              <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not</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receive funding from the NIH submit an application to the California Department of Public Health if they intend to use animals </a:t>
            </a:r>
            <a:r>
              <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not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covered under the AWA. Along with the application, they must also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report</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the number and source of mice, rats, and other noncovered animals they intend to use.</a:t>
            </a:r>
          </a:p>
          <a:p>
            <a:pPr marL="285750" marR="0" lvl="0" indent="-285750" algn="l" defTabSz="914400" rtl="0" eaLnBrk="1" fontAlgn="auto" latinLnBrk="0" hangingPunct="1">
              <a:lnSpc>
                <a:spcPct val="107000"/>
              </a:lnSpc>
              <a:spcBef>
                <a:spcPts val="0"/>
              </a:spcBef>
              <a:spcAft>
                <a:spcPts val="0"/>
              </a:spcAft>
              <a:buClr>
                <a:srgbClr val="9CBEBD"/>
              </a:buClr>
              <a:buSzPct val="100000"/>
              <a:buFont typeface="Arial" panose="020B0604020202020204" pitchFamily="34" charset="0"/>
              <a:buChar char="•"/>
              <a:tabLst/>
              <a:defRPr/>
            </a:pPr>
            <a:endPar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9CBEBD"/>
              </a:buClr>
              <a:buSzPct val="100000"/>
              <a:buFont typeface="Arial" panose="020B0604020202020204" pitchFamily="34" charset="0"/>
              <a:buChar char="•"/>
              <a:tabLst/>
              <a:defRPr/>
            </a:pPr>
            <a:r>
              <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Massachusetts:</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The city of Cambridge, where Harvard University and MIT are located, passed a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law</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 in 1989 requiring that any institution planning to conduct experiments on vertebrate animals must apply for a permit. All laboratories are inspected annually by the commissioner of laboratory animals, who also reviews research programs, protocols, and procedures. The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law</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 requires that during the annual visit, institutions provide information on the number and species of animals used. </a:t>
            </a:r>
          </a:p>
          <a:p>
            <a:pPr marL="285750" marR="0" lvl="0" indent="-285750" algn="l" defTabSz="914400" rtl="0" eaLnBrk="1" fontAlgn="auto" latinLnBrk="0" hangingPunct="1">
              <a:lnSpc>
                <a:spcPct val="107000"/>
              </a:lnSpc>
              <a:spcBef>
                <a:spcPts val="0"/>
              </a:spcBef>
              <a:spcAft>
                <a:spcPts val="0"/>
              </a:spcAft>
              <a:buClr>
                <a:srgbClr val="9CBEBD"/>
              </a:buClr>
              <a:buSzPct val="100000"/>
              <a:buFont typeface="Arial" panose="020B0604020202020204" pitchFamily="34" charset="0"/>
              <a:buChar char="•"/>
              <a:tabLst/>
              <a:defRPr/>
            </a:pPr>
            <a:endPar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9CBEBD"/>
              </a:buClr>
              <a:buSzPct val="100000"/>
              <a:buFont typeface="Arial" panose="020B0604020202020204" pitchFamily="34" charset="0"/>
              <a:buChar char="•"/>
              <a:tabLst/>
              <a:defRPr/>
            </a:pPr>
            <a:r>
              <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New York:</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The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Public Health Act</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requires that all research facilities that test on animals be annually approved by the New York Department of Health Commissioner, and they are also subject to inspection by the health department. Additionally, “[o]</a:t>
            </a:r>
            <a:r>
              <a:rPr kumimoji="0" lang="en-US" sz="1500" b="0" i="0" u="none" strike="noStrike" kern="100" cap="none" spc="0" normalizeH="0" baseline="0" noProof="0" dirty="0" err="1">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nly</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laboratories that hold a New York State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clinical laboratory permit</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rPr>
              <a: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are authorized to perform testing on specimens originating from New York,” adding another layer of oversight.</a:t>
            </a:r>
          </a:p>
          <a:p>
            <a:pPr marL="285750" marR="0" lvl="0" indent="-285750" algn="l" defTabSz="914400" rtl="0" eaLnBrk="1" fontAlgn="auto" latinLnBrk="0" hangingPunct="1">
              <a:lnSpc>
                <a:spcPct val="107000"/>
              </a:lnSpc>
              <a:spcBef>
                <a:spcPts val="0"/>
              </a:spcBef>
              <a:spcAft>
                <a:spcPts val="0"/>
              </a:spcAft>
              <a:buClr>
                <a:srgbClr val="9CBEBD"/>
              </a:buClr>
              <a:buSzPct val="100000"/>
              <a:buFont typeface="Arial" panose="020B0604020202020204" pitchFamily="34" charset="0"/>
              <a:buChar char="•"/>
              <a:tabLst/>
              <a:defRPr/>
            </a:pPr>
            <a:endPar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
                <a:srgbClr val="9CBEBD"/>
              </a:buClr>
              <a:buSzPct val="100000"/>
              <a:buFont typeface="Arial" panose="020B0604020202020204" pitchFamily="34" charset="0"/>
              <a:buChar char="•"/>
              <a:tabLst/>
              <a:defRPr/>
            </a:pPr>
            <a:r>
              <a:rPr kumimoji="0" lang="en-US" sz="1500" b="1"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Oregon:</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Times New Roman" panose="02020603050405020304" pitchFamily="18" charset="0"/>
                <a:cs typeface="Times New Roman" panose="02020603050405020304" pitchFamily="18" charset="0"/>
              </a:rPr>
              <a:t> An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Oregon</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law</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requires that Oregon Health &amp; Science University, where the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Oregon National Primate Research Center</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is located, publish information annually pertaining to experiments involving nonhuman primates (NHPs), including the number of primates used in experiments and for breeding purposes as well as any who were injured or died in relation to USDA citations. This new legislation came about after many years of the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USDA citing the university</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US" sz="1500" b="0" i="0" u="none" strike="noStrike" kern="100" cap="none" spc="0" normalizeH="0" baseline="0" noProof="0" dirty="0">
                <a:ln>
                  <a:noFill/>
                </a:ln>
                <a:solidFill>
                  <a:srgbClr val="2E2B21">
                    <a:lumMod val="90000"/>
                    <a:lumOff val="1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for federal animal welfare violations.</a:t>
            </a:r>
          </a:p>
        </p:txBody>
      </p:sp>
    </p:spTree>
    <p:extLst>
      <p:ext uri="{BB962C8B-B14F-4D97-AF65-F5344CB8AC3E}">
        <p14:creationId xmlns:p14="http://schemas.microsoft.com/office/powerpoint/2010/main" val="229017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FE9BD645-92EE-5E72-45D2-BD231F363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C1514-997A-4FAB-7817-E133B9B47E9A}"/>
              </a:ext>
            </a:extLst>
          </p:cNvPr>
          <p:cNvSpPr>
            <a:spLocks noGrp="1"/>
          </p:cNvSpPr>
          <p:nvPr>
            <p:ph type="title"/>
          </p:nvPr>
        </p:nvSpPr>
        <p:spPr>
          <a:xfrm>
            <a:off x="543660" y="176217"/>
            <a:ext cx="11242800" cy="894715"/>
          </a:xfrm>
          <a:solidFill>
            <a:srgbClr val="E8E5DF"/>
          </a:solidFill>
        </p:spPr>
        <p:txBody>
          <a:bodyPr>
            <a:noAutofit/>
          </a:bodyPr>
          <a:lstStyle/>
          <a:p>
            <a:r>
              <a:rPr lang="en-US" sz="2800" b="1" dirty="0">
                <a:solidFill>
                  <a:srgbClr val="A12B2A"/>
                </a:solidFill>
                <a:latin typeface="Montserrat"/>
              </a:rPr>
              <a:t>Transparency bills introduced in 2025 had limited success</a:t>
            </a:r>
            <a:endParaRPr lang="en-US" sz="2400" b="1" dirty="0">
              <a:solidFill>
                <a:srgbClr val="A12B2A"/>
              </a:solidFill>
              <a:latin typeface="Montserrat"/>
            </a:endParaRPr>
          </a:p>
        </p:txBody>
      </p:sp>
      <p:sp>
        <p:nvSpPr>
          <p:cNvPr id="4" name="TextBox 3">
            <a:extLst>
              <a:ext uri="{FF2B5EF4-FFF2-40B4-BE49-F238E27FC236}">
                <a16:creationId xmlns:a16="http://schemas.microsoft.com/office/drawing/2014/main" id="{75E76865-0C94-63B4-F8A0-1651B7E24553}"/>
              </a:ext>
            </a:extLst>
          </p:cNvPr>
          <p:cNvSpPr txBox="1"/>
          <p:nvPr/>
        </p:nvSpPr>
        <p:spPr>
          <a:xfrm>
            <a:off x="744471" y="1415684"/>
            <a:ext cx="4806932" cy="1923604"/>
          </a:xfrm>
          <a:prstGeom prst="rect">
            <a:avLst/>
          </a:prstGeom>
          <a:noFill/>
        </p:spPr>
        <p:txBody>
          <a:bodyPr wrap="square" rtlCol="0">
            <a:spAutoFit/>
          </a:bodyPr>
          <a:lstStyle/>
          <a:p>
            <a:pPr marL="285750" indent="-285750">
              <a:buFont typeface="Arial" panose="020B0604020202020204" pitchFamily="34" charset="0"/>
              <a:buChar char="•"/>
              <a:defRPr/>
            </a:pPr>
            <a:r>
              <a:rPr kumimoji="0" lang="en-US" sz="1700" b="0" i="0" u="none" strike="noStrike" kern="1200" cap="none" spc="0" normalizeH="0" baseline="0" noProof="0" dirty="0">
                <a:ln>
                  <a:noFill/>
                </a:ln>
                <a:solidFill>
                  <a:srgbClr val="211815"/>
                </a:solidFill>
                <a:effectLst/>
                <a:uLnTx/>
                <a:uFillTx/>
                <a:latin typeface="Montserrat" panose="00000500000000000000" pitchFamily="2" charset="0"/>
                <a:hlinkClick r:id="rId2"/>
              </a:rPr>
              <a:t>SB1481</a:t>
            </a:r>
            <a:r>
              <a:rPr kumimoji="0" lang="en-US" sz="1700" b="0" i="0" u="none" strike="noStrike" kern="1200" cap="none" spc="0" normalizeH="0" baseline="0" noProof="0" dirty="0">
                <a:ln>
                  <a:noFill/>
                </a:ln>
                <a:solidFill>
                  <a:srgbClr val="211815"/>
                </a:solidFill>
                <a:effectLst/>
                <a:uLnTx/>
                <a:uFillTx/>
                <a:latin typeface="Montserrat" panose="00000500000000000000" pitchFamily="2" charset="0"/>
              </a:rPr>
              <a:t> attempted to fulfill several recommendations of the Task Force but failed. Institutions proposed a fiscal impact of “</a:t>
            </a:r>
            <a:r>
              <a:rPr lang="en-US" sz="1700" dirty="0">
                <a:latin typeface="Montserrat" panose="00000500000000000000" pitchFamily="2" charset="0"/>
              </a:rPr>
              <a:t>$1.0 - $2.3 million in one-time costs and approximately $100,000 - $900,000 in ongoing costs per institution.” </a:t>
            </a:r>
            <a:endParaRPr kumimoji="0" lang="en-US" sz="1700" i="0" u="sng" strike="noStrike" kern="1200" cap="none" spc="0" normalizeH="0" baseline="0" noProof="0" dirty="0">
              <a:ln>
                <a:noFill/>
              </a:ln>
              <a:solidFill>
                <a:srgbClr val="211815"/>
              </a:solidFill>
              <a:effectLst/>
              <a:uLnTx/>
              <a:uFillTx/>
              <a:latin typeface="Montserrat" panose="00000500000000000000" pitchFamily="2" charset="0"/>
              <a:hlinkClick r:id="rId3"/>
            </a:endParaRPr>
          </a:p>
        </p:txBody>
      </p:sp>
      <p:pic>
        <p:nvPicPr>
          <p:cNvPr id="5" name="Picture 4">
            <a:extLst>
              <a:ext uri="{FF2B5EF4-FFF2-40B4-BE49-F238E27FC236}">
                <a16:creationId xmlns:a16="http://schemas.microsoft.com/office/drawing/2014/main" id="{4895144F-AAA0-FFDD-8E61-F35FDA58F466}"/>
              </a:ext>
            </a:extLst>
          </p:cNvPr>
          <p:cNvPicPr>
            <a:picLocks noChangeAspect="1"/>
          </p:cNvPicPr>
          <p:nvPr/>
        </p:nvPicPr>
        <p:blipFill>
          <a:blip r:embed="rId4"/>
          <a:stretch>
            <a:fillRect/>
          </a:stretch>
        </p:blipFill>
        <p:spPr>
          <a:xfrm>
            <a:off x="2058352" y="4667123"/>
            <a:ext cx="7830643" cy="1762371"/>
          </a:xfrm>
          <a:prstGeom prst="rect">
            <a:avLst/>
          </a:prstGeom>
        </p:spPr>
      </p:pic>
      <p:pic>
        <p:nvPicPr>
          <p:cNvPr id="7" name="Picture 6">
            <a:extLst>
              <a:ext uri="{FF2B5EF4-FFF2-40B4-BE49-F238E27FC236}">
                <a16:creationId xmlns:a16="http://schemas.microsoft.com/office/drawing/2014/main" id="{C1730050-D82C-AA8E-DD1B-1AABC5E0E3E2}"/>
              </a:ext>
            </a:extLst>
          </p:cNvPr>
          <p:cNvPicPr>
            <a:picLocks noChangeAspect="1"/>
          </p:cNvPicPr>
          <p:nvPr/>
        </p:nvPicPr>
        <p:blipFill>
          <a:blip r:embed="rId5"/>
          <a:stretch>
            <a:fillRect/>
          </a:stretch>
        </p:blipFill>
        <p:spPr>
          <a:xfrm>
            <a:off x="5752214" y="1070932"/>
            <a:ext cx="5985704" cy="2778054"/>
          </a:xfrm>
          <a:prstGeom prst="rect">
            <a:avLst/>
          </a:prstGeom>
        </p:spPr>
      </p:pic>
      <p:sp>
        <p:nvSpPr>
          <p:cNvPr id="8" name="TextBox 7">
            <a:extLst>
              <a:ext uri="{FF2B5EF4-FFF2-40B4-BE49-F238E27FC236}">
                <a16:creationId xmlns:a16="http://schemas.microsoft.com/office/drawing/2014/main" id="{35607861-B10E-2280-13C0-837BCFBFF632}"/>
              </a:ext>
            </a:extLst>
          </p:cNvPr>
          <p:cNvSpPr txBox="1"/>
          <p:nvPr/>
        </p:nvSpPr>
        <p:spPr>
          <a:xfrm>
            <a:off x="498712" y="3950278"/>
            <a:ext cx="10123213" cy="615553"/>
          </a:xfrm>
          <a:prstGeom prst="rect">
            <a:avLst/>
          </a:prstGeom>
          <a:noFill/>
        </p:spPr>
        <p:txBody>
          <a:bodyPr wrap="square" rtlCol="0">
            <a:spAutoFit/>
          </a:bodyPr>
          <a:lstStyle/>
          <a:p>
            <a:pPr marL="285750" indent="-285750">
              <a:buFont typeface="Arial" panose="020B0604020202020204" pitchFamily="34" charset="0"/>
              <a:buChar char="•"/>
              <a:defRPr/>
            </a:pPr>
            <a:r>
              <a:rPr kumimoji="0" lang="en-US" sz="1700" b="0" i="0" u="none" strike="noStrike" kern="1200" cap="none" spc="0" normalizeH="0" baseline="0" noProof="0" dirty="0">
                <a:ln>
                  <a:noFill/>
                </a:ln>
                <a:solidFill>
                  <a:srgbClr val="211815"/>
                </a:solidFill>
                <a:effectLst/>
                <a:uLnTx/>
                <a:uFillTx/>
                <a:latin typeface="Montserrat" panose="00000500000000000000" pitchFamily="2" charset="0"/>
                <a:hlinkClick r:id="rId3"/>
              </a:rPr>
              <a:t>SB1127</a:t>
            </a:r>
            <a:r>
              <a:rPr kumimoji="0" lang="en-US" sz="1700" b="0" i="0" u="none" strike="noStrike" kern="1200" cap="none" spc="0" normalizeH="0" baseline="0" noProof="0" dirty="0">
                <a:ln>
                  <a:noFill/>
                </a:ln>
                <a:solidFill>
                  <a:srgbClr val="211815"/>
                </a:solidFill>
                <a:effectLst/>
                <a:uLnTx/>
                <a:uFillTx/>
                <a:latin typeface="Montserrat" panose="00000500000000000000" pitchFamily="2" charset="0"/>
              </a:rPr>
              <a:t> passed both chambers unanimously and successfully amended Virginia Code </a:t>
            </a:r>
            <a:r>
              <a:rPr lang="en-US" sz="1700" b="0" i="0" dirty="0">
                <a:solidFill>
                  <a:srgbClr val="444444"/>
                </a:solidFill>
                <a:effectLst/>
                <a:latin typeface="Montserrat" panose="00000500000000000000" pitchFamily="2" charset="0"/>
              </a:rPr>
              <a:t>§ 3.2-6593.2(C) and broadened the scope of records institutions must proactively publish</a:t>
            </a:r>
          </a:p>
        </p:txBody>
      </p:sp>
    </p:spTree>
    <p:extLst>
      <p:ext uri="{BB962C8B-B14F-4D97-AF65-F5344CB8AC3E}">
        <p14:creationId xmlns:p14="http://schemas.microsoft.com/office/powerpoint/2010/main" val="290804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26701DF6-7CED-2AF3-0023-1E12CA656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50FF6-AADF-A214-75A9-FAC3C466B25C}"/>
              </a:ext>
            </a:extLst>
          </p:cNvPr>
          <p:cNvSpPr>
            <a:spLocks noGrp="1"/>
          </p:cNvSpPr>
          <p:nvPr>
            <p:ph type="title"/>
          </p:nvPr>
        </p:nvSpPr>
        <p:spPr>
          <a:xfrm>
            <a:off x="543660" y="176217"/>
            <a:ext cx="11242800" cy="894715"/>
          </a:xfrm>
          <a:solidFill>
            <a:srgbClr val="E8E5DF"/>
          </a:solidFill>
        </p:spPr>
        <p:txBody>
          <a:bodyPr>
            <a:noAutofit/>
          </a:bodyPr>
          <a:lstStyle/>
          <a:p>
            <a:r>
              <a:rPr lang="en-US" sz="3200" b="1" dirty="0">
                <a:solidFill>
                  <a:srgbClr val="A12B2A"/>
                </a:solidFill>
                <a:latin typeface="Montserrat"/>
              </a:rPr>
              <a:t>Conclusion</a:t>
            </a:r>
            <a:endParaRPr lang="en-US" sz="2800" b="1" dirty="0">
              <a:solidFill>
                <a:srgbClr val="A12B2A"/>
              </a:solidFill>
              <a:latin typeface="Montserrat"/>
            </a:endParaRPr>
          </a:p>
        </p:txBody>
      </p:sp>
      <p:sp>
        <p:nvSpPr>
          <p:cNvPr id="4" name="TextBox 3">
            <a:extLst>
              <a:ext uri="{FF2B5EF4-FFF2-40B4-BE49-F238E27FC236}">
                <a16:creationId xmlns:a16="http://schemas.microsoft.com/office/drawing/2014/main" id="{3EC86878-83B8-E7C2-27F1-F38D18C49F65}"/>
              </a:ext>
            </a:extLst>
          </p:cNvPr>
          <p:cNvSpPr txBox="1"/>
          <p:nvPr/>
        </p:nvSpPr>
        <p:spPr>
          <a:xfrm>
            <a:off x="498714" y="1070932"/>
            <a:ext cx="11194571"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Hundreds of thousands of animals are used in experimentation across the Commonwealth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11815"/>
                </a:solidFill>
                <a:latin typeface="Montserrat" panose="00000500000000000000" pitchFamily="2" charset="0"/>
              </a:rPr>
              <a:t>The public cares about their use, their welfare, and plans to move away from animal experimentation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11815"/>
                </a:solidFill>
                <a:latin typeface="Montserrat" panose="00000500000000000000" pitchFamily="2" charset="0"/>
              </a:rPr>
              <a:t>These animals are routinely subjected to mistreatment</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Current law makes it extremely difficult to gain visibility into the use of animals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11815"/>
                </a:solidFill>
                <a:latin typeface="Montserrat" panose="00000500000000000000" pitchFamily="2" charset="0"/>
              </a:rPr>
              <a:t>Efforts to improve or gain transparency have repeatedly encountered obstacles and impediments imposed by Virginia’s animal research facilities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11815"/>
                </a:solidFill>
                <a:latin typeface="Montserrat" panose="00000500000000000000" pitchFamily="2" charset="0"/>
              </a:rPr>
              <a:t>We expect future legislative efforts to try and implement Task Force recommendations</a:t>
            </a: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26561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E26353CA-4D68-A3A8-AFFA-C583C6D8D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AB842-8C8C-327C-796B-D1EA7DBAB882}"/>
              </a:ext>
            </a:extLst>
          </p:cNvPr>
          <p:cNvSpPr>
            <a:spLocks noGrp="1"/>
          </p:cNvSpPr>
          <p:nvPr>
            <p:ph type="title"/>
          </p:nvPr>
        </p:nvSpPr>
        <p:spPr>
          <a:xfrm>
            <a:off x="329341" y="-21128"/>
            <a:ext cx="11611022" cy="894715"/>
          </a:xfrm>
          <a:solidFill>
            <a:srgbClr val="E8E5DF"/>
          </a:solidFill>
        </p:spPr>
        <p:txBody>
          <a:bodyPr>
            <a:noAutofit/>
          </a:bodyPr>
          <a:lstStyle/>
          <a:p>
            <a:r>
              <a:rPr lang="en-US" sz="2800" b="1" dirty="0">
                <a:solidFill>
                  <a:srgbClr val="A12B2A"/>
                </a:solidFill>
                <a:latin typeface="Montserrat"/>
              </a:rPr>
              <a:t>Agenda</a:t>
            </a:r>
          </a:p>
        </p:txBody>
      </p:sp>
      <p:sp>
        <p:nvSpPr>
          <p:cNvPr id="3" name="TextBox 2">
            <a:extLst>
              <a:ext uri="{FF2B5EF4-FFF2-40B4-BE49-F238E27FC236}">
                <a16:creationId xmlns:a16="http://schemas.microsoft.com/office/drawing/2014/main" id="{0E9C2A1B-A950-9122-34AD-6C66D068ED1C}"/>
              </a:ext>
            </a:extLst>
          </p:cNvPr>
          <p:cNvSpPr txBox="1"/>
          <p:nvPr/>
        </p:nvSpPr>
        <p:spPr>
          <a:xfrm>
            <a:off x="498714" y="917834"/>
            <a:ext cx="11194571"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Overview of the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11815"/>
                </a:solidFill>
                <a:latin typeface="Montserrat" panose="00000500000000000000" pitchFamily="2" charset="0"/>
              </a:rPr>
              <a:t>Public sentiment toward animals in experimentation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The state of animals used in experimentation in Virginia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11815"/>
                </a:solidFill>
                <a:latin typeface="Montserrat" panose="00000500000000000000" pitchFamily="2" charset="0"/>
              </a:rPr>
              <a:t>Deficiencies with animal experimentation oversight and transparency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Recurring </a:t>
            </a:r>
            <a:r>
              <a:rPr lang="en-US" sz="2000" dirty="0">
                <a:solidFill>
                  <a:srgbClr val="211815"/>
                </a:solidFill>
                <a:latin typeface="Montserrat" panose="00000500000000000000" pitchFamily="2" charset="0"/>
              </a:rPr>
              <a:t>roadblocks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Legislative efforts to improve transparency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11815"/>
                </a:solidFill>
                <a:latin typeface="Montserrat" panose="00000500000000000000" pitchFamily="2" charset="0"/>
              </a:rPr>
              <a:t>Conclusion</a:t>
            </a: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22587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95825813-5283-F9BC-1F57-35E0A9DDE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8135D-FC12-2AC1-0303-1B6009EAD6F3}"/>
              </a:ext>
            </a:extLst>
          </p:cNvPr>
          <p:cNvSpPr>
            <a:spLocks noGrp="1"/>
          </p:cNvSpPr>
          <p:nvPr>
            <p:ph type="title"/>
          </p:nvPr>
        </p:nvSpPr>
        <p:spPr>
          <a:xfrm>
            <a:off x="329341" y="-21128"/>
            <a:ext cx="11611022" cy="894715"/>
          </a:xfrm>
          <a:solidFill>
            <a:srgbClr val="E8E5DF"/>
          </a:solidFill>
        </p:spPr>
        <p:txBody>
          <a:bodyPr>
            <a:noAutofit/>
          </a:bodyPr>
          <a:lstStyle/>
          <a:p>
            <a:r>
              <a:rPr lang="en-US" sz="2800" b="1" dirty="0">
                <a:solidFill>
                  <a:srgbClr val="A12B2A"/>
                </a:solidFill>
                <a:latin typeface="Montserrat"/>
              </a:rPr>
              <a:t>Public visibility into animal testing in Virginia is deficient</a:t>
            </a:r>
          </a:p>
        </p:txBody>
      </p:sp>
      <p:sp>
        <p:nvSpPr>
          <p:cNvPr id="3" name="TextBox 2">
            <a:extLst>
              <a:ext uri="{FF2B5EF4-FFF2-40B4-BE49-F238E27FC236}">
                <a16:creationId xmlns:a16="http://schemas.microsoft.com/office/drawing/2014/main" id="{2CD4FA72-7874-E8C3-FA49-C92B2274EE79}"/>
              </a:ext>
            </a:extLst>
          </p:cNvPr>
          <p:cNvSpPr txBox="1"/>
          <p:nvPr/>
        </p:nvSpPr>
        <p:spPr>
          <a:xfrm>
            <a:off x="403197" y="873587"/>
            <a:ext cx="6582126"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More than two dozen facilities—most of which receive some public funding—use animals in experiments in </a:t>
            </a: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hlinkClick r:id="rId2"/>
              </a:rPr>
              <a:t>Virginia</a:t>
            </a: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Animal experimentation is an issue of great importance to the general public.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211815"/>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Critical information pertaining to the numbers, use, and care of these animals remains hidden from the public, even when those animals suffer and/or die because of animal welfare violations due to:</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rPr>
              <a:t>Lack of consistent, comprehensive reporting requirements</a:t>
            </a:r>
          </a:p>
          <a:p>
            <a:pPr marL="742950" lvl="1" indent="-285750">
              <a:buFont typeface="Arial" panose="020B0604020202020204" pitchFamily="34" charset="0"/>
              <a:buChar char="•"/>
              <a:defRPr/>
            </a:pPr>
            <a:r>
              <a:rPr lang="en-US" sz="2000" dirty="0">
                <a:solidFill>
                  <a:srgbClr val="211815"/>
                </a:solidFill>
                <a:latin typeface="Montserrat" panose="00000500000000000000" pitchFamily="2" charset="0"/>
              </a:rPr>
              <a:t>Resistance from animal testing facilities to improve transparency</a:t>
            </a:r>
            <a:endParaRPr kumimoji="0" lang="en-US" sz="2000" b="0" i="0" u="none" strike="noStrike" kern="1200" cap="none" spc="0" normalizeH="0" baseline="0" noProof="0" dirty="0">
              <a:ln>
                <a:noFill/>
              </a:ln>
              <a:solidFill>
                <a:srgbClr val="211815"/>
              </a:solidFill>
              <a:effectLst/>
              <a:uLnTx/>
              <a:uFillTx/>
              <a:latin typeface="Montserrat" panose="00000500000000000000" pitchFamily="2" charset="0"/>
              <a:ea typeface="+mn-ea"/>
              <a:cs typeface="+mn-cs"/>
            </a:endParaRPr>
          </a:p>
        </p:txBody>
      </p:sp>
      <p:pic>
        <p:nvPicPr>
          <p:cNvPr id="5" name="Picture 4">
            <a:extLst>
              <a:ext uri="{FF2B5EF4-FFF2-40B4-BE49-F238E27FC236}">
                <a16:creationId xmlns:a16="http://schemas.microsoft.com/office/drawing/2014/main" id="{41FDB740-5342-6A8D-A88E-AF0B58D2457D}"/>
              </a:ext>
            </a:extLst>
          </p:cNvPr>
          <p:cNvPicPr>
            <a:picLocks noChangeAspect="1"/>
          </p:cNvPicPr>
          <p:nvPr/>
        </p:nvPicPr>
        <p:blipFill>
          <a:blip r:embed="rId3"/>
          <a:stretch>
            <a:fillRect/>
          </a:stretch>
        </p:blipFill>
        <p:spPr>
          <a:xfrm>
            <a:off x="7412990" y="744354"/>
            <a:ext cx="4529470" cy="2732254"/>
          </a:xfrm>
          <a:prstGeom prst="rect">
            <a:avLst/>
          </a:prstGeom>
          <a:effectLst>
            <a:softEdge rad="127000"/>
          </a:effectLst>
        </p:spPr>
      </p:pic>
      <p:pic>
        <p:nvPicPr>
          <p:cNvPr id="7" name="Picture 6">
            <a:extLst>
              <a:ext uri="{FF2B5EF4-FFF2-40B4-BE49-F238E27FC236}">
                <a16:creationId xmlns:a16="http://schemas.microsoft.com/office/drawing/2014/main" id="{A6C85620-3625-F7A8-ABE7-0A408A957795}"/>
              </a:ext>
            </a:extLst>
          </p:cNvPr>
          <p:cNvPicPr>
            <a:picLocks noChangeAspect="1"/>
          </p:cNvPicPr>
          <p:nvPr/>
        </p:nvPicPr>
        <p:blipFill>
          <a:blip r:embed="rId4"/>
          <a:stretch>
            <a:fillRect/>
          </a:stretch>
        </p:blipFill>
        <p:spPr>
          <a:xfrm>
            <a:off x="7689436" y="3429000"/>
            <a:ext cx="3889419" cy="3079123"/>
          </a:xfrm>
          <a:prstGeom prst="rect">
            <a:avLst/>
          </a:prstGeom>
          <a:effectLst>
            <a:softEdge rad="127000"/>
          </a:effectLst>
        </p:spPr>
      </p:pic>
      <p:sp>
        <p:nvSpPr>
          <p:cNvPr id="8" name="Subtitle 2">
            <a:extLst>
              <a:ext uri="{FF2B5EF4-FFF2-40B4-BE49-F238E27FC236}">
                <a16:creationId xmlns:a16="http://schemas.microsoft.com/office/drawing/2014/main" id="{10A8024C-B683-CD5E-5E42-4483DF590014}"/>
              </a:ext>
            </a:extLst>
          </p:cNvPr>
          <p:cNvSpPr txBox="1">
            <a:spLocks/>
          </p:cNvSpPr>
          <p:nvPr/>
        </p:nvSpPr>
        <p:spPr>
          <a:xfrm>
            <a:off x="106326" y="6191339"/>
            <a:ext cx="2626242" cy="404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i="1" dirty="0">
                <a:latin typeface="Montserrat" panose="00000500000000000000" pitchFamily="2" charset="0"/>
              </a:rPr>
              <a:t>Photo credits: PETA</a:t>
            </a:r>
          </a:p>
        </p:txBody>
      </p:sp>
    </p:spTree>
    <p:extLst>
      <p:ext uri="{BB962C8B-B14F-4D97-AF65-F5344CB8AC3E}">
        <p14:creationId xmlns:p14="http://schemas.microsoft.com/office/powerpoint/2010/main" val="298118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40DAFAC5-B58A-C776-5333-DDA977203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58929-2B94-3D5C-5722-7F1D93B70580}"/>
              </a:ext>
            </a:extLst>
          </p:cNvPr>
          <p:cNvSpPr>
            <a:spLocks noGrp="1"/>
          </p:cNvSpPr>
          <p:nvPr>
            <p:ph type="title"/>
          </p:nvPr>
        </p:nvSpPr>
        <p:spPr>
          <a:xfrm>
            <a:off x="400780" y="0"/>
            <a:ext cx="11791220" cy="894715"/>
          </a:xfrm>
          <a:solidFill>
            <a:srgbClr val="E8E5DF"/>
          </a:solidFill>
        </p:spPr>
        <p:txBody>
          <a:bodyPr>
            <a:noAutofit/>
          </a:bodyPr>
          <a:lstStyle/>
          <a:p>
            <a:r>
              <a:rPr lang="en-US" sz="2400" b="1" dirty="0">
                <a:solidFill>
                  <a:srgbClr val="A12B2A"/>
                </a:solidFill>
                <a:latin typeface="Montserrat"/>
              </a:rPr>
              <a:t>The public cares deeply about animals used in experimentation</a:t>
            </a:r>
            <a:endParaRPr lang="en-US" sz="2000" b="1" dirty="0">
              <a:solidFill>
                <a:srgbClr val="A12B2A"/>
              </a:solidFill>
              <a:latin typeface="Montserrat"/>
            </a:endParaRPr>
          </a:p>
        </p:txBody>
      </p:sp>
      <p:sp>
        <p:nvSpPr>
          <p:cNvPr id="3" name="TextBox 2">
            <a:extLst>
              <a:ext uri="{FF2B5EF4-FFF2-40B4-BE49-F238E27FC236}">
                <a16:creationId xmlns:a16="http://schemas.microsoft.com/office/drawing/2014/main" id="{229A91EE-6D38-F37D-307E-8BD05FB6A804}"/>
              </a:ext>
            </a:extLst>
          </p:cNvPr>
          <p:cNvSpPr txBox="1"/>
          <p:nvPr/>
        </p:nvSpPr>
        <p:spPr>
          <a:xfrm>
            <a:off x="362681" y="756492"/>
            <a:ext cx="11428538" cy="5853910"/>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A 2018 Pew Research </a:t>
            </a:r>
            <a:r>
              <a:rPr kumimoji="0" lang="en-US" b="0" i="0" u="none" strike="noStrike" kern="1200" cap="none" spc="0" normalizeH="0" baseline="0" noProof="0" dirty="0">
                <a:ln>
                  <a:noFill/>
                </a:ln>
                <a:solidFill>
                  <a:srgbClr val="0067B4"/>
                </a:solidFill>
                <a:effectLst/>
                <a:uLnTx/>
                <a:uFillTx/>
                <a:latin typeface="Montserrat" panose="00000500000000000000" pitchFamily="2"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survey</a:t>
            </a: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 showed that 52% of Americans oppose the use of animals in experiments.</a:t>
            </a: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endPar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A 2024 Morning Consult </a:t>
            </a: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hlinkClick r:id="rId3"/>
              </a:rPr>
              <a:t>survey</a:t>
            </a: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 of 2,205 Americans found that 85% want animal experimentation to be phased out in favor of more modern methods. </a:t>
            </a: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endPar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Animal protection NGOs are funded by private donations from millions of people who rely on these groups to fight for transparency and justice.</a:t>
            </a: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endPar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In December 2022, the </a:t>
            </a:r>
            <a:r>
              <a:rPr kumimoji="0" lang="en-US" b="0" i="0" u="sng" strike="noStrike" kern="1200" cap="none" spc="0" normalizeH="0" baseline="0" noProof="0" dirty="0">
                <a:ln>
                  <a:noFill/>
                </a:ln>
                <a:solidFill>
                  <a:srgbClr val="0067B4"/>
                </a:solidFill>
                <a:effectLst/>
                <a:uLnTx/>
                <a:uFillTx/>
                <a:latin typeface="Montserrat" panose="00000500000000000000" pitchFamily="2"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FDA Modernization Act 2.0</a:t>
            </a:r>
            <a:r>
              <a:rPr kumimoji="0" lang="en-US" b="0" i="0" u="none" strike="noStrike" kern="1200" cap="none" spc="0" normalizeH="0" baseline="0" noProof="0" dirty="0">
                <a:ln>
                  <a:noFill/>
                </a:ln>
                <a:solidFill>
                  <a:srgbClr val="0067B4"/>
                </a:solidFill>
                <a:effectLst/>
                <a:uLnTx/>
                <a:uFillTx/>
                <a:latin typeface="Montserrat" panose="00000500000000000000" pitchFamily="2" charset="0"/>
                <a:ea typeface="+mn-ea"/>
                <a:cs typeface="Times New Roman" panose="02020603050405020304" pitchFamily="18" charset="0"/>
              </a:rPr>
              <a:t> </a:t>
            </a: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was signed into law, eliminating the requirement that new drugs be tested on animals, and the NIH convened a group to assist the institution in “</a:t>
            </a:r>
            <a:r>
              <a:rPr kumimoji="0" lang="en-US" b="0" i="0" u="none" strike="noStrike" kern="1200" cap="none" spc="0" normalizeH="0" baseline="0" noProof="0" dirty="0">
                <a:ln>
                  <a:noFill/>
                </a:ln>
                <a:solidFill>
                  <a:srgbClr val="0067B4"/>
                </a:solidFill>
                <a:effectLst/>
                <a:uLnTx/>
                <a:uFillTx/>
                <a:latin typeface="Montserrat" panose="00000500000000000000" pitchFamily="2"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prioritizing the development and use of NAMs</a:t>
            </a: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 also known as New Approach Methodologies or Non-Animal Methods.</a:t>
            </a: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endParaRPr kumimoji="0" lang="en-US" b="0" i="0" u="none" strike="noStrike" kern="100" cap="none" spc="0" normalizeH="0" baseline="0" noProof="0" dirty="0">
              <a:ln>
                <a:noFill/>
              </a:ln>
              <a:solidFill>
                <a:srgbClr val="44546A">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90000"/>
              </a:lnSpc>
              <a:spcBef>
                <a:spcPts val="0"/>
              </a:spcBef>
              <a:spcAft>
                <a:spcPts val="600"/>
              </a:spcAft>
              <a:buClr>
                <a:srgbClr val="ED7D31"/>
              </a:buClr>
              <a:buSzTx/>
              <a:buFont typeface="Arial" panose="020B0604020202020204" pitchFamily="34" charset="0"/>
              <a:buChar char="•"/>
              <a:tabLst/>
              <a:defRPr/>
            </a:pPr>
            <a:r>
              <a:rPr kumimoji="0" lang="en-US" b="0" i="0" u="none" strike="noStrike" kern="100" cap="none" spc="0" normalizeH="0" baseline="0" noProof="0" dirty="0">
                <a:ln>
                  <a:noFill/>
                </a:ln>
                <a:solidFill>
                  <a:srgbClr val="44546A">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Over the last 10 years, eight European countries have signed </a:t>
            </a:r>
            <a:r>
              <a:rPr kumimoji="0" lang="en-US" b="0" i="0" u="none"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national Transparency Agreements</a:t>
            </a:r>
            <a:r>
              <a:rPr kumimoji="0" lang="en-US" b="0" i="0" u="none" strike="noStrike" kern="100" cap="none" spc="0" normalizeH="0" baseline="0" noProof="0" dirty="0">
                <a:ln>
                  <a:noFill/>
                </a:ln>
                <a:solidFill>
                  <a:srgbClr val="44546A">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 pledging to provide the public with crucial information relating to experiments using animals.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00" cap="none" spc="0" normalizeH="0" baseline="0" noProof="0" dirty="0">
                <a:ln>
                  <a:noFill/>
                </a:ln>
                <a:solidFill>
                  <a:srgbClr val="44546A">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a:t>
            </a:r>
            <a:r>
              <a:rPr kumimoji="0" lang="en-US" b="0" i="0" u="none" strike="noStrike" kern="1200" cap="none" spc="0" normalizeH="0" baseline="0" noProof="0" dirty="0">
                <a:ln>
                  <a:noFill/>
                </a:ln>
                <a:solidFill>
                  <a:srgbClr val="44546A">
                    <a:lumMod val="50000"/>
                  </a:srgbClr>
                </a:solidFill>
                <a:effectLst/>
                <a:uLnTx/>
                <a:uFillTx/>
                <a:latin typeface="Montserrat" panose="00000500000000000000" pitchFamily="2" charset="0"/>
                <a:ea typeface="+mn-ea"/>
                <a:cs typeface="+mn-cs"/>
              </a:rPr>
              <a:t> The rationale is that more transparency will increase public confidence in the appropriate conduct and regulation of animal research and therefore help to maintain public acceptance.</a:t>
            </a:r>
            <a:r>
              <a:rPr kumimoji="0" lang="en-US" b="0" i="0" u="none" strike="noStrike" kern="100" cap="none" spc="0" normalizeH="0" baseline="0" noProof="0" dirty="0">
                <a:ln>
                  <a:noFill/>
                </a:ln>
                <a:solidFill>
                  <a:srgbClr val="44546A">
                    <a:lumMod val="50000"/>
                  </a:srgbClr>
                </a:solidFill>
                <a:effectLst/>
                <a:uLnTx/>
                <a:uFillTx/>
                <a:latin typeface="Montserrat" panose="00000500000000000000" pitchFamily="2" charset="0"/>
                <a:ea typeface="+mn-ea"/>
                <a:cs typeface="Times New Roman" panose="02020603050405020304" pitchFamily="18" charset="0"/>
              </a:rPr>
              <a:t>” –</a:t>
            </a:r>
            <a:r>
              <a:rPr kumimoji="0" lang="en-US" b="0" i="0" u="none" strike="noStrike" kern="100" cap="none" spc="0" normalizeH="0" baseline="0" noProof="0" dirty="0">
                <a:ln>
                  <a:noFill/>
                </a:ln>
                <a:solidFill>
                  <a:srgbClr val="0067B4"/>
                </a:solidFill>
                <a:effectLst/>
                <a:uLnTx/>
                <a:uFillTx/>
                <a:latin typeface="Montserrat" panose="00000500000000000000" pitchFamily="2" charset="0"/>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Varga et al</a:t>
            </a:r>
            <a:endParaRPr kumimoji="0" lang="en-US" b="0" i="0" u="none" strike="noStrike" kern="100" cap="none" spc="0" normalizeH="0" baseline="0" noProof="0" dirty="0">
              <a:ln>
                <a:noFill/>
              </a:ln>
              <a:solidFill>
                <a:srgbClr val="0067B4"/>
              </a:solidFill>
              <a:effectLst/>
              <a:uLnTx/>
              <a:uFillTx/>
              <a:latin typeface="Montserrat" panose="000005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73635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70E5B506-12D8-F8B1-0EF0-068669D48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364F9-6A4A-F0A5-9C03-128BF6C832DA}"/>
              </a:ext>
            </a:extLst>
          </p:cNvPr>
          <p:cNvSpPr>
            <a:spLocks noGrp="1"/>
          </p:cNvSpPr>
          <p:nvPr>
            <p:ph type="title"/>
          </p:nvPr>
        </p:nvSpPr>
        <p:spPr>
          <a:xfrm>
            <a:off x="429494" y="217257"/>
            <a:ext cx="11471131" cy="894715"/>
          </a:xfrm>
          <a:solidFill>
            <a:srgbClr val="E8E5DF"/>
          </a:solidFill>
        </p:spPr>
        <p:txBody>
          <a:bodyPr>
            <a:noAutofit/>
          </a:bodyPr>
          <a:lstStyle/>
          <a:p>
            <a:r>
              <a:rPr lang="en-US" sz="2800" b="1" dirty="0">
                <a:solidFill>
                  <a:srgbClr val="A12B2A"/>
                </a:solidFill>
                <a:latin typeface="Montserrat"/>
              </a:rPr>
              <a:t>Envigo’s breeding facility incurred charges, fines, and public outrage over the neglect of thousands of dogs </a:t>
            </a:r>
          </a:p>
        </p:txBody>
      </p:sp>
      <p:pic>
        <p:nvPicPr>
          <p:cNvPr id="5" name="Picture 4">
            <a:extLst>
              <a:ext uri="{FF2B5EF4-FFF2-40B4-BE49-F238E27FC236}">
                <a16:creationId xmlns:a16="http://schemas.microsoft.com/office/drawing/2014/main" id="{F16CD922-54C0-3805-95AC-5BDAA4E3F1D0}"/>
              </a:ext>
            </a:extLst>
          </p:cNvPr>
          <p:cNvPicPr>
            <a:picLocks noChangeAspect="1"/>
          </p:cNvPicPr>
          <p:nvPr/>
        </p:nvPicPr>
        <p:blipFill>
          <a:blip r:embed="rId2"/>
          <a:stretch>
            <a:fillRect/>
          </a:stretch>
        </p:blipFill>
        <p:spPr>
          <a:xfrm>
            <a:off x="6165060" y="1477248"/>
            <a:ext cx="4026002" cy="2339921"/>
          </a:xfrm>
          <a:prstGeom prst="rect">
            <a:avLst/>
          </a:prstGeom>
        </p:spPr>
      </p:pic>
      <p:pic>
        <p:nvPicPr>
          <p:cNvPr id="7" name="Picture 6">
            <a:extLst>
              <a:ext uri="{FF2B5EF4-FFF2-40B4-BE49-F238E27FC236}">
                <a16:creationId xmlns:a16="http://schemas.microsoft.com/office/drawing/2014/main" id="{7D4ACABF-C89B-3D24-2542-E6855D61CF3A}"/>
              </a:ext>
            </a:extLst>
          </p:cNvPr>
          <p:cNvPicPr>
            <a:picLocks noChangeAspect="1"/>
          </p:cNvPicPr>
          <p:nvPr/>
        </p:nvPicPr>
        <p:blipFill>
          <a:blip r:embed="rId3"/>
          <a:stretch>
            <a:fillRect/>
          </a:stretch>
        </p:blipFill>
        <p:spPr>
          <a:xfrm>
            <a:off x="6659899" y="3949929"/>
            <a:ext cx="3683158" cy="2526556"/>
          </a:xfrm>
          <a:prstGeom prst="rect">
            <a:avLst/>
          </a:prstGeom>
        </p:spPr>
      </p:pic>
      <p:pic>
        <p:nvPicPr>
          <p:cNvPr id="9" name="Picture 8">
            <a:extLst>
              <a:ext uri="{FF2B5EF4-FFF2-40B4-BE49-F238E27FC236}">
                <a16:creationId xmlns:a16="http://schemas.microsoft.com/office/drawing/2014/main" id="{E58395A2-0A00-608D-1263-A2FB6CE4670C}"/>
              </a:ext>
            </a:extLst>
          </p:cNvPr>
          <p:cNvPicPr>
            <a:picLocks noChangeAspect="1"/>
          </p:cNvPicPr>
          <p:nvPr/>
        </p:nvPicPr>
        <p:blipFill>
          <a:blip r:embed="rId4"/>
          <a:stretch>
            <a:fillRect/>
          </a:stretch>
        </p:blipFill>
        <p:spPr>
          <a:xfrm>
            <a:off x="1848943" y="1344488"/>
            <a:ext cx="3205316" cy="3152554"/>
          </a:xfrm>
          <a:prstGeom prst="rect">
            <a:avLst/>
          </a:prstGeom>
        </p:spPr>
      </p:pic>
      <p:pic>
        <p:nvPicPr>
          <p:cNvPr id="11" name="Picture 10">
            <a:extLst>
              <a:ext uri="{FF2B5EF4-FFF2-40B4-BE49-F238E27FC236}">
                <a16:creationId xmlns:a16="http://schemas.microsoft.com/office/drawing/2014/main" id="{E78B3916-8638-442C-8DE3-0CC7EF15BAD1}"/>
              </a:ext>
            </a:extLst>
          </p:cNvPr>
          <p:cNvPicPr>
            <a:picLocks noChangeAspect="1"/>
          </p:cNvPicPr>
          <p:nvPr/>
        </p:nvPicPr>
        <p:blipFill>
          <a:blip r:embed="rId5"/>
          <a:stretch>
            <a:fillRect/>
          </a:stretch>
        </p:blipFill>
        <p:spPr>
          <a:xfrm>
            <a:off x="1457213" y="4629802"/>
            <a:ext cx="4708328" cy="1736340"/>
          </a:xfrm>
          <a:prstGeom prst="rect">
            <a:avLst/>
          </a:prstGeom>
        </p:spPr>
      </p:pic>
    </p:spTree>
    <p:extLst>
      <p:ext uri="{BB962C8B-B14F-4D97-AF65-F5344CB8AC3E}">
        <p14:creationId xmlns:p14="http://schemas.microsoft.com/office/powerpoint/2010/main" val="85166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83FBA133-45B8-DC22-875F-1597BF4D5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0BE31-BC1B-1609-5CCE-1E1F17A1D15C}"/>
              </a:ext>
            </a:extLst>
          </p:cNvPr>
          <p:cNvSpPr>
            <a:spLocks noGrp="1"/>
          </p:cNvSpPr>
          <p:nvPr>
            <p:ph type="title"/>
          </p:nvPr>
        </p:nvSpPr>
        <p:spPr>
          <a:xfrm>
            <a:off x="543660" y="176217"/>
            <a:ext cx="11242800" cy="894715"/>
          </a:xfrm>
          <a:solidFill>
            <a:srgbClr val="E8E5DF"/>
          </a:solidFill>
        </p:spPr>
        <p:txBody>
          <a:bodyPr>
            <a:noAutofit/>
          </a:bodyPr>
          <a:lstStyle/>
          <a:p>
            <a:r>
              <a:rPr lang="en-US" sz="2800" b="1" dirty="0">
                <a:solidFill>
                  <a:srgbClr val="A12B2A"/>
                </a:solidFill>
                <a:latin typeface="Montserrat"/>
              </a:rPr>
              <a:t>Limited information is available through FOIA requests to federal oversight agencies</a:t>
            </a:r>
            <a:endParaRPr lang="en-US" sz="2400" b="1" dirty="0">
              <a:solidFill>
                <a:srgbClr val="A12B2A"/>
              </a:solidFill>
              <a:latin typeface="Montserrat"/>
            </a:endParaRPr>
          </a:p>
        </p:txBody>
      </p:sp>
      <p:sp>
        <p:nvSpPr>
          <p:cNvPr id="4" name="TextBox 3">
            <a:extLst>
              <a:ext uri="{FF2B5EF4-FFF2-40B4-BE49-F238E27FC236}">
                <a16:creationId xmlns:a16="http://schemas.microsoft.com/office/drawing/2014/main" id="{B9FC859A-CBD6-39CD-D46F-7ABCA0DA1B9F}"/>
              </a:ext>
            </a:extLst>
          </p:cNvPr>
          <p:cNvSpPr txBox="1"/>
          <p:nvPr/>
        </p:nvSpPr>
        <p:spPr>
          <a:xfrm>
            <a:off x="350874" y="1155993"/>
            <a:ext cx="11342411" cy="5016758"/>
          </a:xfrm>
          <a:prstGeom prst="rect">
            <a:avLst/>
          </a:prstGeom>
          <a:noFill/>
        </p:spPr>
        <p:txBody>
          <a:bodyPr wrap="square" rtlCol="0">
            <a:spAutoFit/>
          </a:bodyPr>
          <a:lstStyle/>
          <a:p>
            <a:pPr marL="342900" lvl="0" indent="-342900">
              <a:spcBef>
                <a:spcPts val="600"/>
              </a:spcBef>
              <a:spcAft>
                <a:spcPts val="600"/>
              </a:spcAft>
              <a:buClr>
                <a:schemeClr val="accent2">
                  <a:lumMod val="50000"/>
                </a:schemeClr>
              </a:buClr>
              <a:buFont typeface="Arial" panose="020B0604020202020204" pitchFamily="34" charset="0"/>
              <a:buChar char="•"/>
            </a:pPr>
            <a:r>
              <a:rPr lang="en-US" dirty="0">
                <a:latin typeface="Montserrat" panose="00000500000000000000" pitchFamily="2" charset="0"/>
                <a:cs typeface="Times New Roman" panose="02020603050405020304" pitchFamily="18" charset="0"/>
              </a:rPr>
              <a:t>Two federal agencies—U.S. Department of Agriculture’s (USDA) Animal and Plant Health Inspection Service (</a:t>
            </a:r>
            <a:r>
              <a:rPr lang="en-US" dirty="0">
                <a:latin typeface="Montserrat" panose="000005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APHIS</a:t>
            </a:r>
            <a:r>
              <a:rPr lang="en-US" dirty="0">
                <a:latin typeface="Montserrat" panose="00000500000000000000" pitchFamily="2" charset="0"/>
                <a:cs typeface="Times New Roman" panose="02020603050405020304" pitchFamily="18" charset="0"/>
              </a:rPr>
              <a:t>) and the National Institutes of Health’s (NIH) Office of Laboratory Animal Welfare (</a:t>
            </a:r>
            <a:r>
              <a:rPr lang="en-US" dirty="0">
                <a:latin typeface="Montserrat" panose="000005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OLAW</a:t>
            </a:r>
            <a:r>
              <a:rPr lang="en-US" dirty="0">
                <a:latin typeface="Montserrat" panose="00000500000000000000" pitchFamily="2" charset="0"/>
                <a:cs typeface="Times New Roman" panose="02020603050405020304" pitchFamily="18" charset="0"/>
              </a:rPr>
              <a:t>)—regulate compliance with federal animal welfare standards at animal testing facilities. </a:t>
            </a:r>
          </a:p>
          <a:p>
            <a:pPr marL="800100" lvl="1" indent="-342900">
              <a:spcBef>
                <a:spcPts val="600"/>
              </a:spcBef>
              <a:spcAft>
                <a:spcPts val="600"/>
              </a:spcAft>
              <a:buClr>
                <a:schemeClr val="accent2">
                  <a:lumMod val="50000"/>
                </a:schemeClr>
              </a:buClr>
              <a:buFont typeface="Arial" panose="020B0604020202020204" pitchFamily="34" charset="0"/>
              <a:buChar char="•"/>
            </a:pPr>
            <a:r>
              <a:rPr lang="en-US" b="1" dirty="0">
                <a:latin typeface="Montserrat" panose="00000500000000000000" pitchFamily="2" charset="0"/>
                <a:cs typeface="Times New Roman" panose="02020603050405020304" pitchFamily="18" charset="0"/>
              </a:rPr>
              <a:t>USDA APHIS </a:t>
            </a:r>
            <a:r>
              <a:rPr lang="en-US" dirty="0">
                <a:latin typeface="Montserrat" panose="00000500000000000000" pitchFamily="2" charset="0"/>
                <a:cs typeface="Times New Roman" panose="02020603050405020304" pitchFamily="18" charset="0"/>
              </a:rPr>
              <a:t>enforces the Animal Welfare Act (</a:t>
            </a:r>
            <a:r>
              <a:rPr lang="en-US" dirty="0">
                <a:latin typeface="Montserrat" panose="00000500000000000000"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AWA</a:t>
            </a:r>
            <a:r>
              <a:rPr lang="en-US" dirty="0">
                <a:latin typeface="Montserrat" panose="00000500000000000000" pitchFamily="2" charset="0"/>
                <a:cs typeface="Times New Roman" panose="02020603050405020304" pitchFamily="18" charset="0"/>
              </a:rPr>
              <a:t>), the only federal law intended to protect animals used in experiments, but </a:t>
            </a:r>
            <a:r>
              <a:rPr lang="en-US" i="1" dirty="0">
                <a:latin typeface="Montserrat" panose="00000500000000000000" pitchFamily="2" charset="0"/>
                <a:cs typeface="Times New Roman" panose="02020603050405020304" pitchFamily="18" charset="0"/>
              </a:rPr>
              <a:t>it only applies to a small fraction of the animals used.</a:t>
            </a:r>
          </a:p>
          <a:p>
            <a:pPr marL="800100" lvl="1" indent="-342900">
              <a:spcBef>
                <a:spcPts val="600"/>
              </a:spcBef>
              <a:spcAft>
                <a:spcPts val="600"/>
              </a:spcAft>
              <a:buClr>
                <a:schemeClr val="accent2">
                  <a:lumMod val="50000"/>
                </a:schemeClr>
              </a:buClr>
              <a:buFont typeface="Arial" panose="020B0604020202020204" pitchFamily="34" charset="0"/>
              <a:buChar char="•"/>
            </a:pPr>
            <a:r>
              <a:rPr lang="en-US" b="1" dirty="0">
                <a:latin typeface="Montserrat" panose="00000500000000000000" pitchFamily="2" charset="0"/>
                <a:cs typeface="Times New Roman" panose="02020603050405020304" pitchFamily="18" charset="0"/>
              </a:rPr>
              <a:t>NIH OLAW </a:t>
            </a:r>
            <a:r>
              <a:rPr lang="en-US" dirty="0">
                <a:latin typeface="Montserrat" panose="00000500000000000000" pitchFamily="2" charset="0"/>
                <a:cs typeface="Times New Roman" panose="02020603050405020304" pitchFamily="18" charset="0"/>
              </a:rPr>
              <a:t>requires facilities to adhere to guidelines set forth in the </a:t>
            </a:r>
            <a:r>
              <a:rPr lang="en-US" dirty="0">
                <a:latin typeface="Montserrat" panose="00000500000000000000" pitchFamily="2" charset="0"/>
                <a:cs typeface="Times New Roman" panose="02020603050405020304" pitchFamily="18" charset="0"/>
                <a:hlinkClick r:id="rId5">
                  <a:extLst>
                    <a:ext uri="{A12FA001-AC4F-418D-AE19-62706E023703}">
                      <ahyp:hlinkClr xmlns:ahyp="http://schemas.microsoft.com/office/drawing/2018/hyperlinkcolor" val="tx"/>
                    </a:ext>
                  </a:extLst>
                </a:hlinkClick>
              </a:rPr>
              <a:t>PHS Policy on Humane Care and Use of Laboratory Animals</a:t>
            </a:r>
            <a:r>
              <a:rPr lang="en-US" dirty="0">
                <a:latin typeface="Montserrat" panose="00000500000000000000" pitchFamily="2" charset="0"/>
                <a:cs typeface="Times New Roman" panose="02020603050405020304" pitchFamily="18" charset="0"/>
              </a:rPr>
              <a:t>, but these guidelines are mostly recommendations, not requirements, and do not have the force of law. </a:t>
            </a:r>
          </a:p>
          <a:p>
            <a:pPr marL="342900" lvl="0" indent="-342900">
              <a:spcBef>
                <a:spcPts val="600"/>
              </a:spcBef>
              <a:spcAft>
                <a:spcPts val="600"/>
              </a:spcAft>
              <a:buClr>
                <a:schemeClr val="accent2">
                  <a:lumMod val="50000"/>
                </a:schemeClr>
              </a:buClr>
              <a:buFont typeface="Arial" panose="020B0604020202020204" pitchFamily="34" charset="0"/>
              <a:buChar char="•"/>
            </a:pPr>
            <a:r>
              <a:rPr lang="en-US" dirty="0">
                <a:latin typeface="Montserrat" panose="00000500000000000000" pitchFamily="2" charset="0"/>
                <a:cs typeface="Times New Roman" panose="02020603050405020304" pitchFamily="18" charset="0"/>
              </a:rPr>
              <a:t>OLAW records and certain APHIS records, including some pertaining to federal violations, can only be obtained via FOIA requests. </a:t>
            </a:r>
          </a:p>
          <a:p>
            <a:pPr marL="800100" lvl="1" indent="-342900">
              <a:spcBef>
                <a:spcPts val="600"/>
              </a:spcBef>
              <a:spcAft>
                <a:spcPts val="600"/>
              </a:spcAft>
              <a:buClr>
                <a:schemeClr val="accent2">
                  <a:lumMod val="50000"/>
                </a:schemeClr>
              </a:buClr>
              <a:buFont typeface="Arial" panose="020B0604020202020204" pitchFamily="34" charset="0"/>
              <a:buChar char="•"/>
            </a:pPr>
            <a:r>
              <a:rPr lang="en-US" dirty="0">
                <a:latin typeface="Montserrat" panose="00000500000000000000" pitchFamily="2" charset="0"/>
                <a:cs typeface="Times New Roman" panose="02020603050405020304" pitchFamily="18" charset="0"/>
              </a:rPr>
              <a:t>This process is often costly as well as time-consuming. </a:t>
            </a:r>
          </a:p>
          <a:p>
            <a:pPr marL="800100" lvl="1" indent="-342900">
              <a:spcBef>
                <a:spcPts val="600"/>
              </a:spcBef>
              <a:spcAft>
                <a:spcPts val="600"/>
              </a:spcAft>
              <a:buClr>
                <a:schemeClr val="accent2">
                  <a:lumMod val="50000"/>
                </a:schemeClr>
              </a:buClr>
              <a:buFont typeface="Arial" panose="020B0604020202020204" pitchFamily="34" charset="0"/>
              <a:buChar char="•"/>
            </a:pPr>
            <a:r>
              <a:rPr lang="en-US" dirty="0">
                <a:latin typeface="Montserrat" panose="00000500000000000000" pitchFamily="2" charset="0"/>
                <a:cs typeface="Times New Roman" panose="02020603050405020304" pitchFamily="18" charset="0"/>
              </a:rPr>
              <a:t>Fulfillment of requests to federal agencies can take months—even </a:t>
            </a:r>
            <a:r>
              <a:rPr lang="en-US" i="1" dirty="0">
                <a:latin typeface="Montserrat" panose="00000500000000000000" pitchFamily="2" charset="0"/>
                <a:cs typeface="Times New Roman" panose="02020603050405020304" pitchFamily="18" charset="0"/>
              </a:rPr>
              <a:t>years</a:t>
            </a:r>
            <a:r>
              <a:rPr lang="en-US" dirty="0">
                <a:latin typeface="Montserrat" panose="00000500000000000000" pitchFamily="2" charset="0"/>
                <a:cs typeface="Times New Roman" panose="02020603050405020304" pitchFamily="18" charset="0"/>
              </a:rPr>
              <a:t>—hindering timeliness, relevance and effectiveness of efforts to improve and advance animal welfare.</a:t>
            </a:r>
          </a:p>
        </p:txBody>
      </p:sp>
    </p:spTree>
    <p:extLst>
      <p:ext uri="{BB962C8B-B14F-4D97-AF65-F5344CB8AC3E}">
        <p14:creationId xmlns:p14="http://schemas.microsoft.com/office/powerpoint/2010/main" val="132445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8E5D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C0B81-69CD-7C92-50FF-CE17DD93F4AF}"/>
              </a:ext>
            </a:extLst>
          </p:cNvPr>
          <p:cNvSpPr>
            <a:spLocks noGrp="1"/>
          </p:cNvSpPr>
          <p:nvPr>
            <p:ph type="body" idx="1"/>
          </p:nvPr>
        </p:nvSpPr>
        <p:spPr>
          <a:xfrm>
            <a:off x="286257" y="1171610"/>
            <a:ext cx="5428179" cy="423682"/>
          </a:xfrm>
          <a:solidFill>
            <a:srgbClr val="9A948B"/>
          </a:solidFill>
        </p:spPr>
        <p:txBody>
          <a:bodyPr/>
          <a:lstStyle/>
          <a:p>
            <a:pPr algn="ctr"/>
            <a:r>
              <a:rPr lang="en-US" b="1" dirty="0">
                <a:solidFill>
                  <a:schemeClr val="bg1"/>
                </a:solidFill>
                <a:latin typeface="Montserrat" panose="00000500000000000000" pitchFamily="2" charset="0"/>
                <a:cs typeface="Times New Roman" panose="02020603050405020304" pitchFamily="18" charset="0"/>
              </a:rPr>
              <a:t>USDA APHIS</a:t>
            </a:r>
          </a:p>
        </p:txBody>
      </p:sp>
      <p:sp>
        <p:nvSpPr>
          <p:cNvPr id="4" name="Content Placeholder 3">
            <a:extLst>
              <a:ext uri="{FF2B5EF4-FFF2-40B4-BE49-F238E27FC236}">
                <a16:creationId xmlns:a16="http://schemas.microsoft.com/office/drawing/2014/main" id="{BD2FD513-4BA5-D903-0A56-954A88BB6B88}"/>
              </a:ext>
            </a:extLst>
          </p:cNvPr>
          <p:cNvSpPr>
            <a:spLocks noGrp="1"/>
          </p:cNvSpPr>
          <p:nvPr>
            <p:ph sz="half" idx="2"/>
          </p:nvPr>
        </p:nvSpPr>
        <p:spPr>
          <a:xfrm>
            <a:off x="286259" y="1595292"/>
            <a:ext cx="5428178" cy="4663071"/>
          </a:xfrm>
          <a:solidFill>
            <a:srgbClr val="E8E5DF"/>
          </a:solidFill>
        </p:spPr>
        <p:txBody>
          <a:bodyPr>
            <a:noAutofit/>
          </a:bodyPr>
          <a:lstStyle/>
          <a:p>
            <a:pPr>
              <a:lnSpc>
                <a:spcPct val="100000"/>
              </a:lnSpc>
              <a:spcBef>
                <a:spcPts val="0"/>
              </a:spcBef>
              <a:spcAft>
                <a:spcPts val="800"/>
              </a:spcAft>
            </a:pPr>
            <a:r>
              <a:rPr lang="en-US" sz="1500" kern="100" dirty="0">
                <a:latin typeface="Montserrat" panose="00000500000000000000" pitchFamily="2" charset="0"/>
                <a:ea typeface="Aptos" panose="020B0004020202020204" pitchFamily="34" charset="0"/>
                <a:cs typeface="Times New Roman" panose="02020603050405020304" pitchFamily="18" charset="0"/>
              </a:rPr>
              <a:t>APHIS e</a:t>
            </a:r>
            <a:r>
              <a:rPr lang="en-US" sz="1500" kern="100" dirty="0">
                <a:effectLst/>
                <a:latin typeface="Montserrat" panose="00000500000000000000" pitchFamily="2" charset="0"/>
                <a:ea typeface="Aptos" panose="020B0004020202020204" pitchFamily="34" charset="0"/>
                <a:cs typeface="Times New Roman" panose="02020603050405020304" pitchFamily="18" charset="0"/>
              </a:rPr>
              <a:t>nforces the AWA which </a:t>
            </a:r>
            <a:r>
              <a:rPr lang="en-US" sz="1500" b="1" kern="100" dirty="0">
                <a:latin typeface="Montserrat" panose="00000500000000000000" pitchFamily="2" charset="0"/>
                <a:ea typeface="Aptos" panose="020B0004020202020204" pitchFamily="34" charset="0"/>
                <a:cs typeface="Times New Roman" panose="02020603050405020304" pitchFamily="18" charset="0"/>
              </a:rPr>
              <a:t>does not</a:t>
            </a:r>
            <a:r>
              <a:rPr lang="en-US" sz="1500" b="1" kern="100" dirty="0">
                <a:effectLst/>
                <a:latin typeface="Montserrat" panose="00000500000000000000" pitchFamily="2" charset="0"/>
                <a:ea typeface="Aptos" panose="020B0004020202020204" pitchFamily="34" charset="0"/>
                <a:cs typeface="Times New Roman" panose="02020603050405020304" pitchFamily="18" charset="0"/>
              </a:rPr>
              <a:t> include</a:t>
            </a:r>
            <a:r>
              <a:rPr lang="en-US" sz="1500" b="1" kern="1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 rats, mice, birds bred for research</a:t>
            </a:r>
            <a:r>
              <a:rPr lang="en-US" sz="1500" b="1" kern="100" dirty="0">
                <a:solidFill>
                  <a:srgbClr val="000000"/>
                </a:solidFill>
                <a:latin typeface="Montserrat" panose="00000500000000000000" pitchFamily="2" charset="0"/>
                <a:ea typeface="Aptos" panose="020B0004020202020204" pitchFamily="34" charset="0"/>
                <a:cs typeface="Times New Roman" panose="02020603050405020304" pitchFamily="18" charset="0"/>
              </a:rPr>
              <a:t>, or cold-blooded animals—e.g., fish, reptiles, and crustaceans.</a:t>
            </a:r>
            <a:r>
              <a:rPr lang="en-US" sz="1500" b="1" kern="1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 </a:t>
            </a:r>
            <a:r>
              <a:rPr lang="en-US" sz="1500" kern="100" dirty="0">
                <a:solidFill>
                  <a:srgbClr val="000000"/>
                </a:solidFill>
                <a:latin typeface="Montserrat" panose="00000500000000000000" pitchFamily="2" charset="0"/>
                <a:ea typeface="Aptos" panose="020B0004020202020204" pitchFamily="34" charset="0"/>
                <a:cs typeface="Times New Roman" panose="02020603050405020304" pitchFamily="18" charset="0"/>
              </a:rPr>
              <a:t>Approximately </a:t>
            </a:r>
            <a:r>
              <a:rPr lang="en-US" sz="1500" kern="100" dirty="0">
                <a:solidFill>
                  <a:srgbClr val="0067B4"/>
                </a:solidFill>
                <a:effectLst/>
                <a:latin typeface="Montserrat" panose="00000500000000000000" pitchFamily="2"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95%</a:t>
            </a:r>
            <a:r>
              <a:rPr lang="en-US" sz="1500" kern="100" dirty="0">
                <a:solidFill>
                  <a:srgbClr val="D25814"/>
                </a:solidFill>
                <a:effectLst/>
                <a:latin typeface="Montserrat" panose="00000500000000000000" pitchFamily="2"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500" kern="100" dirty="0">
                <a:effectLst/>
                <a:latin typeface="Montserrat" panose="00000500000000000000" pitchFamily="2" charset="0"/>
                <a:ea typeface="Aptos" panose="020B0004020202020204" pitchFamily="34" charset="0"/>
                <a:cs typeface="Times New Roman" panose="02020603050405020304" pitchFamily="18" charset="0"/>
              </a:rPr>
              <a:t>of species used in experiments are not covered. </a:t>
            </a:r>
          </a:p>
          <a:p>
            <a:pPr>
              <a:lnSpc>
                <a:spcPct val="100000"/>
              </a:lnSpc>
              <a:spcBef>
                <a:spcPts val="0"/>
              </a:spcBef>
              <a:spcAft>
                <a:spcPts val="800"/>
              </a:spcAft>
            </a:pPr>
            <a:r>
              <a:rPr lang="en-US" sz="1500" dirty="0">
                <a:latin typeface="Montserrat" panose="00000500000000000000" pitchFamily="2" charset="0"/>
                <a:ea typeface="Times New Roman" panose="02020603050405020304" pitchFamily="18" charset="0"/>
                <a:cs typeface="Times New Roman" panose="02020603050405020304" pitchFamily="18" charset="0"/>
              </a:rPr>
              <a:t>In </a:t>
            </a:r>
            <a:r>
              <a:rPr lang="en-US" sz="1500" dirty="0">
                <a:solidFill>
                  <a:srgbClr val="0067B4"/>
                </a:solidFill>
                <a:latin typeface="Montserrat" panose="00000500000000000000" pitchFamily="2"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2005</a:t>
            </a:r>
            <a:r>
              <a:rPr lang="en-US" sz="1500" dirty="0">
                <a:latin typeface="Montserrat" panose="00000500000000000000" pitchFamily="2" charset="0"/>
                <a:ea typeface="Times New Roman" panose="02020603050405020304" pitchFamily="18" charset="0"/>
                <a:cs typeface="Times New Roman" panose="02020603050405020304" pitchFamily="18" charset="0"/>
              </a:rPr>
              <a:t>, t</a:t>
            </a:r>
            <a:r>
              <a:rPr lang="en-US" sz="1500" dirty="0">
                <a:latin typeface="Montserrat" panose="00000500000000000000" pitchFamily="2" charset="0"/>
                <a:cs typeface="Times New Roman" panose="02020603050405020304" pitchFamily="18" charset="0"/>
              </a:rPr>
              <a:t>he USDA’s Office of Inspector General (</a:t>
            </a:r>
            <a:r>
              <a:rPr lang="en-US" sz="1500" dirty="0">
                <a:solidFill>
                  <a:srgbClr val="0067B4"/>
                </a:solidFill>
                <a:latin typeface="Montserrat" panose="00000500000000000000" pitchFamily="2" charset="0"/>
                <a:cs typeface="Times New Roman" panose="02020603050405020304" pitchFamily="18" charset="0"/>
                <a:hlinkClick r:id="rId5">
                  <a:extLst>
                    <a:ext uri="{A12FA001-AC4F-418D-AE19-62706E023703}">
                      <ahyp:hlinkClr xmlns:ahyp="http://schemas.microsoft.com/office/drawing/2018/hyperlinkcolor" val="tx"/>
                    </a:ext>
                  </a:extLst>
                </a:hlinkClick>
              </a:rPr>
              <a:t>OIG</a:t>
            </a:r>
            <a:r>
              <a:rPr lang="en-US" sz="1500" dirty="0">
                <a:latin typeface="Montserrat" panose="00000500000000000000" pitchFamily="2" charset="0"/>
                <a:cs typeface="Times New Roman" panose="02020603050405020304" pitchFamily="18" charset="0"/>
              </a:rPr>
              <a:t>) </a:t>
            </a:r>
            <a:r>
              <a:rPr lang="en-US" sz="1500" dirty="0">
                <a:effectLst/>
                <a:latin typeface="Montserrat" panose="00000500000000000000" pitchFamily="2" charset="0"/>
                <a:ea typeface="Times New Roman" panose="02020603050405020304" pitchFamily="18" charset="0"/>
                <a:cs typeface="Times New Roman" panose="02020603050405020304" pitchFamily="18" charset="0"/>
              </a:rPr>
              <a:t>found that </a:t>
            </a:r>
            <a:r>
              <a:rPr lang="en-US" sz="1500" b="1" dirty="0">
                <a:effectLst/>
                <a:latin typeface="Montserrat" panose="00000500000000000000" pitchFamily="2" charset="0"/>
                <a:ea typeface="Times New Roman" panose="02020603050405020304" pitchFamily="18" charset="0"/>
                <a:cs typeface="Times New Roman" panose="02020603050405020304" pitchFamily="18" charset="0"/>
              </a:rPr>
              <a:t>APHIS was “not aggressively pursuing enforcement actions against violators of AWA” and that “the fines are usually minimal and not always effective in preventing subsequent violations</a:t>
            </a:r>
            <a:r>
              <a:rPr lang="en-US" sz="1500" dirty="0">
                <a:effectLst/>
                <a:latin typeface="Montserrat" panose="00000500000000000000" pitchFamily="2" charset="0"/>
                <a:ea typeface="Times New Roman" panose="02020603050405020304" pitchFamily="18" charset="0"/>
                <a:cs typeface="Times New Roman" panose="02020603050405020304" pitchFamily="18" charset="0"/>
              </a:rPr>
              <a:t>.”</a:t>
            </a:r>
            <a:endParaRPr lang="en-US" sz="1500" kern="100" dirty="0">
              <a:effectLst/>
              <a:latin typeface="Montserrat" panose="00000500000000000000" pitchFamily="2" charset="0"/>
              <a:ea typeface="Aptos" panose="020B0004020202020204" pitchFamily="34" charset="0"/>
              <a:cs typeface="Times New Roman" panose="02020603050405020304" pitchFamily="18" charset="0"/>
            </a:endParaRPr>
          </a:p>
          <a:p>
            <a:pPr>
              <a:lnSpc>
                <a:spcPct val="100000"/>
              </a:lnSpc>
              <a:spcBef>
                <a:spcPts val="0"/>
              </a:spcBef>
              <a:spcAft>
                <a:spcPts val="800"/>
              </a:spcAft>
            </a:pPr>
            <a:r>
              <a:rPr lang="en-US" sz="1500" kern="100" dirty="0">
                <a:latin typeface="Montserrat" panose="00000500000000000000" pitchFamily="2" charset="0"/>
                <a:ea typeface="Aptos" panose="020B0004020202020204" pitchFamily="34" charset="0"/>
                <a:cs typeface="Times New Roman" panose="02020603050405020304" pitchFamily="18" charset="0"/>
              </a:rPr>
              <a:t>As of </a:t>
            </a:r>
            <a:r>
              <a:rPr lang="en-US" sz="1500" kern="100" dirty="0">
                <a:solidFill>
                  <a:srgbClr val="0067B4"/>
                </a:solidFill>
                <a:latin typeface="Montserrat" panose="00000500000000000000" pitchFamily="2"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2019</a:t>
            </a:r>
            <a:r>
              <a:rPr lang="en-US" sz="1500" kern="100" dirty="0">
                <a:latin typeface="Montserrat" panose="00000500000000000000" pitchFamily="2" charset="0"/>
                <a:ea typeface="Aptos" panose="020B0004020202020204" pitchFamily="34" charset="0"/>
                <a:cs typeface="Times New Roman" panose="02020603050405020304" pitchFamily="18" charset="0"/>
              </a:rPr>
              <a:t>, APHIS had only </a:t>
            </a:r>
            <a:r>
              <a:rPr lang="en-US" sz="1500" b="1" kern="100" dirty="0">
                <a:latin typeface="Montserrat" panose="00000500000000000000" pitchFamily="2" charset="0"/>
                <a:ea typeface="Aptos" panose="020B0004020202020204" pitchFamily="34" charset="0"/>
                <a:cs typeface="Times New Roman" panose="02020603050405020304" pitchFamily="18" charset="0"/>
              </a:rPr>
              <a:t>66</a:t>
            </a:r>
            <a:r>
              <a:rPr lang="en-US" sz="1500" kern="100" dirty="0">
                <a:latin typeface="Montserrat" panose="00000500000000000000" pitchFamily="2" charset="0"/>
                <a:ea typeface="Aptos" panose="020B0004020202020204" pitchFamily="34" charset="0"/>
                <a:cs typeface="Times New Roman" panose="02020603050405020304" pitchFamily="18" charset="0"/>
              </a:rPr>
              <a:t> Veterinary Medical Officers to annually inspect over </a:t>
            </a:r>
            <a:r>
              <a:rPr lang="en-US" sz="1500" b="1" kern="100" dirty="0">
                <a:latin typeface="Montserrat" panose="00000500000000000000" pitchFamily="2" charset="0"/>
                <a:ea typeface="Aptos" panose="020B0004020202020204" pitchFamily="34" charset="0"/>
                <a:cs typeface="Times New Roman" panose="02020603050405020304" pitchFamily="18" charset="0"/>
              </a:rPr>
              <a:t>850</a:t>
            </a:r>
            <a:r>
              <a:rPr lang="en-US" sz="1500" kern="100" dirty="0">
                <a:latin typeface="Montserrat" panose="00000500000000000000" pitchFamily="2" charset="0"/>
                <a:ea typeface="Aptos" panose="020B0004020202020204" pitchFamily="34" charset="0"/>
                <a:cs typeface="Times New Roman" panose="02020603050405020304" pitchFamily="18" charset="0"/>
              </a:rPr>
              <a:t> research facilities.</a:t>
            </a:r>
          </a:p>
          <a:p>
            <a:pPr>
              <a:lnSpc>
                <a:spcPct val="100000"/>
              </a:lnSpc>
              <a:spcBef>
                <a:spcPts val="0"/>
              </a:spcBef>
              <a:spcAft>
                <a:spcPts val="800"/>
              </a:spcAft>
            </a:pPr>
            <a:r>
              <a:rPr lang="en-US" sz="1500" kern="100" dirty="0">
                <a:latin typeface="Montserrat" panose="00000500000000000000" pitchFamily="2" charset="0"/>
                <a:ea typeface="Aptos" panose="020B0004020202020204" pitchFamily="34" charset="0"/>
                <a:cs typeface="Times New Roman" panose="02020603050405020304" pitchFamily="18" charset="0"/>
              </a:rPr>
              <a:t>When the AWA was first passed, the USDA resisted efforts to task it with its enforcement. </a:t>
            </a:r>
          </a:p>
          <a:p>
            <a:pPr>
              <a:lnSpc>
                <a:spcPct val="100000"/>
              </a:lnSpc>
              <a:spcBef>
                <a:spcPts val="0"/>
              </a:spcBef>
              <a:spcAft>
                <a:spcPts val="800"/>
              </a:spcAft>
            </a:pPr>
            <a:endParaRPr lang="en-US" sz="1500" kern="100" dirty="0">
              <a:latin typeface="Montserrat" panose="00000500000000000000" pitchFamily="2" charset="0"/>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01CDAE52-2B41-7A57-11C2-8FA271A2B809}"/>
              </a:ext>
            </a:extLst>
          </p:cNvPr>
          <p:cNvSpPr>
            <a:spLocks noGrp="1"/>
          </p:cNvSpPr>
          <p:nvPr>
            <p:ph type="body" sz="quarter" idx="3"/>
          </p:nvPr>
        </p:nvSpPr>
        <p:spPr>
          <a:xfrm>
            <a:off x="5814731" y="1171610"/>
            <a:ext cx="5971729" cy="423682"/>
          </a:xfrm>
          <a:solidFill>
            <a:srgbClr val="9A948B"/>
          </a:solidFill>
        </p:spPr>
        <p:txBody>
          <a:bodyPr/>
          <a:lstStyle/>
          <a:p>
            <a:pPr algn="ctr"/>
            <a:r>
              <a:rPr lang="en-US" b="1" dirty="0">
                <a:solidFill>
                  <a:schemeClr val="bg1"/>
                </a:solidFill>
                <a:latin typeface="Montserrat" panose="00000500000000000000" pitchFamily="2" charset="0"/>
                <a:cs typeface="Times New Roman" panose="02020603050405020304" pitchFamily="18" charset="0"/>
              </a:rPr>
              <a:t>NIH OLAW</a:t>
            </a:r>
          </a:p>
        </p:txBody>
      </p:sp>
      <p:sp>
        <p:nvSpPr>
          <p:cNvPr id="6" name="Content Placeholder 5">
            <a:extLst>
              <a:ext uri="{FF2B5EF4-FFF2-40B4-BE49-F238E27FC236}">
                <a16:creationId xmlns:a16="http://schemas.microsoft.com/office/drawing/2014/main" id="{F7FBFA53-7068-D180-9AC0-8B2A05B00E24}"/>
              </a:ext>
            </a:extLst>
          </p:cNvPr>
          <p:cNvSpPr>
            <a:spLocks noGrp="1"/>
          </p:cNvSpPr>
          <p:nvPr>
            <p:ph sz="quarter" idx="4"/>
          </p:nvPr>
        </p:nvSpPr>
        <p:spPr>
          <a:xfrm>
            <a:off x="5814732" y="1595292"/>
            <a:ext cx="5971730" cy="4663071"/>
          </a:xfrm>
          <a:solidFill>
            <a:srgbClr val="E8E5DF"/>
          </a:solidFill>
        </p:spPr>
        <p:txBody>
          <a:bodyPr>
            <a:normAutofit fontScale="25000" lnSpcReduction="20000"/>
          </a:bodyPr>
          <a:lstStyle/>
          <a:p>
            <a:pPr>
              <a:lnSpc>
                <a:spcPct val="120000"/>
              </a:lnSpc>
            </a:pPr>
            <a:r>
              <a:rPr lang="en-US" sz="6000" kern="1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OLAW oversees all public and private facilities that receive NIH funding for activities involving </a:t>
            </a:r>
            <a:r>
              <a:rPr lang="en-US" sz="6000" b="1" kern="1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vertebrate animals only</a:t>
            </a:r>
            <a:r>
              <a:rPr lang="en-US" sz="6000" kern="1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 per the </a:t>
            </a:r>
            <a:r>
              <a:rPr lang="en-US" sz="6000" u="sng" kern="100" dirty="0">
                <a:solidFill>
                  <a:srgbClr val="0067B4"/>
                </a:solidFill>
                <a:effectLst/>
                <a:latin typeface="Montserrat" panose="00000500000000000000" pitchFamily="2"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Health Research Extension Act of 1985</a:t>
            </a:r>
            <a:r>
              <a:rPr lang="en-US" sz="6000" kern="100" dirty="0">
                <a:effectLst/>
                <a:latin typeface="Montserrat" panose="00000500000000000000" pitchFamily="2" charset="0"/>
                <a:ea typeface="Aptos" panose="020B0004020202020204" pitchFamily="34" charset="0"/>
                <a:cs typeface="Times New Roman" panose="02020603050405020304" pitchFamily="18" charset="0"/>
              </a:rPr>
              <a:t>.</a:t>
            </a:r>
            <a:endParaRPr lang="en-US" sz="6000" dirty="0">
              <a:effectLst/>
              <a:latin typeface="Montserrat" panose="00000500000000000000" pitchFamily="2" charset="0"/>
              <a:ea typeface="Aptos" panose="020B0004020202020204" pitchFamily="34" charset="0"/>
            </a:endParaRPr>
          </a:p>
          <a:p>
            <a:pPr>
              <a:lnSpc>
                <a:spcPct val="120000"/>
              </a:lnSpc>
            </a:pPr>
            <a:r>
              <a:rPr lang="en-US" sz="6000" dirty="0">
                <a:latin typeface="Montserrat" panose="00000500000000000000" pitchFamily="2" charset="0"/>
                <a:ea typeface="Aptos" panose="020B0004020202020204" pitchFamily="34" charset="0"/>
              </a:rPr>
              <a:t>To receive NIH funding, a facility must obtain an </a:t>
            </a:r>
            <a:r>
              <a:rPr lang="en-US" sz="6000" dirty="0">
                <a:solidFill>
                  <a:srgbClr val="0067B4"/>
                </a:solidFill>
                <a:latin typeface="Montserrat" panose="00000500000000000000" pitchFamily="2" charset="0"/>
                <a:ea typeface="Aptos" panose="020B0004020202020204" pitchFamily="34" charset="0"/>
              </a:rPr>
              <a:t>Animal Welfare</a:t>
            </a:r>
            <a:r>
              <a:rPr lang="en-US" sz="6000" dirty="0">
                <a:solidFill>
                  <a:srgbClr val="0067B4"/>
                </a:solidFill>
                <a:latin typeface="Montserrat" panose="00000500000000000000" pitchFamily="2" charset="0"/>
                <a:ea typeface="Aptos" panose="020B0004020202020204" pitchFamily="34" charset="0"/>
                <a:hlinkClick r:id="rId8">
                  <a:extLst>
                    <a:ext uri="{A12FA001-AC4F-418D-AE19-62706E023703}">
                      <ahyp:hlinkClr xmlns:ahyp="http://schemas.microsoft.com/office/drawing/2018/hyperlinkcolor" val="tx"/>
                    </a:ext>
                  </a:extLst>
                </a:hlinkClick>
              </a:rPr>
              <a:t> Assurance</a:t>
            </a:r>
            <a:r>
              <a:rPr lang="en-US" sz="6000" dirty="0">
                <a:latin typeface="Montserrat" panose="00000500000000000000" pitchFamily="2" charset="0"/>
                <a:ea typeface="Aptos" panose="020B0004020202020204" pitchFamily="34" charset="0"/>
              </a:rPr>
              <a:t>, an agreement between the facility and OLAW. </a:t>
            </a:r>
            <a:r>
              <a:rPr lang="en-US" sz="6000" dirty="0">
                <a:effectLst/>
                <a:latin typeface="Montserrat" panose="00000500000000000000" pitchFamily="2" charset="0"/>
                <a:ea typeface="Aptos" panose="020B0004020202020204" pitchFamily="34" charset="0"/>
              </a:rPr>
              <a:t>Virginia public universitie</a:t>
            </a:r>
            <a:r>
              <a:rPr lang="en-US" sz="6000" dirty="0">
                <a:latin typeface="Montserrat" panose="00000500000000000000" pitchFamily="2" charset="0"/>
                <a:ea typeface="Aptos" panose="020B0004020202020204" pitchFamily="34" charset="0"/>
              </a:rPr>
              <a:t>s have chosen to have their Assurances </a:t>
            </a:r>
            <a:r>
              <a:rPr lang="en-US" sz="6000" b="1" dirty="0">
                <a:latin typeface="Montserrat" panose="00000500000000000000" pitchFamily="2" charset="0"/>
                <a:ea typeface="Aptos" panose="020B0004020202020204" pitchFamily="34" charset="0"/>
              </a:rPr>
              <a:t>apply only to animals used in federally funded experiments</a:t>
            </a:r>
            <a:r>
              <a:rPr lang="en-US" sz="6000" dirty="0">
                <a:latin typeface="Montserrat" panose="00000500000000000000" pitchFamily="2" charset="0"/>
                <a:ea typeface="Aptos" panose="020B0004020202020204" pitchFamily="34" charset="0"/>
              </a:rPr>
              <a:t>.</a:t>
            </a:r>
          </a:p>
          <a:p>
            <a:pPr>
              <a:lnSpc>
                <a:spcPct val="120000"/>
              </a:lnSpc>
            </a:pPr>
            <a:r>
              <a:rPr lang="en-US" sz="6000" kern="100" dirty="0">
                <a:effectLst/>
                <a:latin typeface="Montserrat" panose="00000500000000000000" pitchFamily="2" charset="0"/>
                <a:ea typeface="Aptos" panose="020B0004020202020204" pitchFamily="34" charset="0"/>
                <a:cs typeface="Times New Roman" panose="02020603050405020304" pitchFamily="18" charset="0"/>
              </a:rPr>
              <a:t>Animal testing facilities only need to report the “</a:t>
            </a:r>
            <a:r>
              <a:rPr lang="en-US" sz="6000" kern="100" dirty="0">
                <a:solidFill>
                  <a:srgbClr val="0067B4"/>
                </a:solidFill>
                <a:effectLst/>
                <a:latin typeface="Montserrat" panose="00000500000000000000" pitchFamily="2"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total number of animals proposed</a:t>
            </a:r>
            <a:r>
              <a:rPr lang="en-US" sz="6000" kern="100" dirty="0">
                <a:effectLst/>
                <a:latin typeface="Montserrat" panose="00000500000000000000" pitchFamily="2" charset="0"/>
                <a:ea typeface="Aptos" panose="020B0004020202020204" pitchFamily="34" charset="0"/>
                <a:cs typeface="Times New Roman" panose="02020603050405020304" pitchFamily="18" charset="0"/>
              </a:rPr>
              <a:t>,”</a:t>
            </a:r>
            <a:r>
              <a:rPr lang="en-US" sz="6000" kern="100" dirty="0">
                <a:latin typeface="Montserrat" panose="00000500000000000000" pitchFamily="2" charset="0"/>
                <a:ea typeface="Aptos" panose="020B0004020202020204" pitchFamily="34" charset="0"/>
                <a:cs typeface="Times New Roman" panose="02020603050405020304" pitchFamily="18" charset="0"/>
              </a:rPr>
              <a:t> </a:t>
            </a:r>
            <a:r>
              <a:rPr lang="en-US" sz="6000" kern="100" dirty="0">
                <a:solidFill>
                  <a:srgbClr val="212529"/>
                </a:solidFill>
                <a:latin typeface="Montserrat" panose="00000500000000000000" pitchFamily="2" charset="0"/>
                <a:ea typeface="Aptos" panose="020B0004020202020204" pitchFamily="34" charset="0"/>
                <a:cs typeface="Times New Roman" panose="02020603050405020304" pitchFamily="18" charset="0"/>
              </a:rPr>
              <a:t>and serious v</a:t>
            </a:r>
            <a:r>
              <a:rPr lang="en-US" sz="6000" kern="100" dirty="0">
                <a:effectLst/>
                <a:latin typeface="Montserrat" panose="00000500000000000000" pitchFamily="2" charset="0"/>
                <a:ea typeface="Aptos" panose="020B0004020202020204" pitchFamily="34" charset="0"/>
                <a:cs typeface="Times New Roman" panose="02020603050405020304" pitchFamily="18" charset="0"/>
              </a:rPr>
              <a:t>iolations are </a:t>
            </a:r>
            <a:r>
              <a:rPr lang="en-US" sz="6000" u="sng" kern="100" dirty="0">
                <a:solidFill>
                  <a:srgbClr val="0067B4"/>
                </a:solidFill>
                <a:effectLst/>
                <a:latin typeface="Montserrat" panose="00000500000000000000" pitchFamily="2" charset="0"/>
                <a:ea typeface="Aptos" panose="020B00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self-reported</a:t>
            </a:r>
            <a:r>
              <a:rPr lang="en-US" sz="6000" kern="100" dirty="0">
                <a:solidFill>
                  <a:srgbClr val="0067B4"/>
                </a:solidFill>
                <a:effectLst/>
                <a:latin typeface="Montserrat" panose="00000500000000000000" pitchFamily="2" charset="0"/>
                <a:ea typeface="Aptos" panose="020B0004020202020204" pitchFamily="34" charset="0"/>
                <a:cs typeface="Times New Roman" panose="02020603050405020304" pitchFamily="18" charset="0"/>
              </a:rPr>
              <a:t> </a:t>
            </a:r>
            <a:r>
              <a:rPr lang="en-US" sz="6000" kern="100" dirty="0">
                <a:effectLst/>
                <a:latin typeface="Montserrat" panose="00000500000000000000" pitchFamily="2" charset="0"/>
                <a:ea typeface="Aptos" panose="020B0004020202020204" pitchFamily="34" charset="0"/>
                <a:cs typeface="Times New Roman" panose="02020603050405020304" pitchFamily="18" charset="0"/>
              </a:rPr>
              <a:t>by the institutions. </a:t>
            </a:r>
            <a:r>
              <a:rPr lang="en-US" sz="6000" b="1" kern="100" dirty="0">
                <a:effectLst/>
                <a:latin typeface="Montserrat" panose="00000500000000000000" pitchFamily="2" charset="0"/>
                <a:ea typeface="Aptos" panose="020B0004020202020204" pitchFamily="34" charset="0"/>
                <a:cs typeface="Times New Roman" panose="02020603050405020304" pitchFamily="18" charset="0"/>
              </a:rPr>
              <a:t>OLAW does not inspect or fine entities</a:t>
            </a:r>
            <a:r>
              <a:rPr lang="en-US" sz="6000" kern="100" dirty="0">
                <a:effectLst/>
                <a:latin typeface="Montserrat" panose="00000500000000000000" pitchFamily="2" charset="0"/>
                <a:ea typeface="Aptos" panose="020B0004020202020204" pitchFamily="34" charset="0"/>
                <a:cs typeface="Times New Roman" panose="02020603050405020304" pitchFamily="18" charset="0"/>
              </a:rPr>
              <a:t>.  </a:t>
            </a:r>
          </a:p>
          <a:p>
            <a:pPr>
              <a:lnSpc>
                <a:spcPct val="120000"/>
              </a:lnSpc>
            </a:pPr>
            <a:r>
              <a:rPr lang="en-US" sz="6000" b="1" kern="100" dirty="0">
                <a:solidFill>
                  <a:srgbClr val="212529"/>
                </a:solidFill>
                <a:latin typeface="Montserrat" panose="00000500000000000000" pitchFamily="2" charset="0"/>
                <a:ea typeface="Aptos" panose="020B0004020202020204" pitchFamily="34" charset="0"/>
                <a:cs typeface="Times New Roman" panose="02020603050405020304" pitchFamily="18" charset="0"/>
              </a:rPr>
              <a:t>OLAW has only suspended one domestic PHS Assurance since 1986</a:t>
            </a:r>
            <a:r>
              <a:rPr lang="en-US" sz="6000" kern="100" dirty="0">
                <a:solidFill>
                  <a:srgbClr val="212529"/>
                </a:solidFill>
                <a:latin typeface="Montserrat" panose="00000500000000000000" pitchFamily="2" charset="0"/>
                <a:ea typeface="Aptos" panose="020B0004020202020204" pitchFamily="34" charset="0"/>
                <a:cs typeface="Times New Roman" panose="02020603050405020304" pitchFamily="18" charset="0"/>
              </a:rPr>
              <a:t>, when they </a:t>
            </a:r>
            <a:r>
              <a:rPr lang="en-US" sz="6000" kern="100" dirty="0">
                <a:solidFill>
                  <a:srgbClr val="0067B4"/>
                </a:solidFill>
                <a:latin typeface="Montserrat" panose="00000500000000000000" pitchFamily="2" charset="0"/>
                <a:ea typeface="Aptos" panose="020B00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halted all experimentation on vertebrates</a:t>
            </a:r>
            <a:r>
              <a:rPr lang="en-US" sz="6000" kern="100" dirty="0">
                <a:solidFill>
                  <a:srgbClr val="0067B4"/>
                </a:solidFill>
                <a:latin typeface="Montserrat" panose="00000500000000000000" pitchFamily="2" charset="0"/>
                <a:ea typeface="Aptos" panose="020B0004020202020204" pitchFamily="34" charset="0"/>
                <a:cs typeface="Times New Roman" panose="02020603050405020304" pitchFamily="18" charset="0"/>
              </a:rPr>
              <a:t> </a:t>
            </a:r>
            <a:r>
              <a:rPr lang="en-US" sz="6000" kern="100" dirty="0">
                <a:solidFill>
                  <a:srgbClr val="212529"/>
                </a:solidFill>
                <a:latin typeface="Montserrat" panose="00000500000000000000" pitchFamily="2" charset="0"/>
                <a:ea typeface="Aptos" panose="020B0004020202020204" pitchFamily="34" charset="0"/>
                <a:cs typeface="Times New Roman" panose="02020603050405020304" pitchFamily="18" charset="0"/>
              </a:rPr>
              <a:t>at Columbia University over “deficiencies in four general areas,” including the sterility of post-surgical recovery areas. The suspension only applied to “</a:t>
            </a:r>
            <a:r>
              <a:rPr lang="en-US" sz="6000" kern="100" dirty="0">
                <a:solidFill>
                  <a:srgbClr val="0067B4"/>
                </a:solidFill>
                <a:latin typeface="Montserrat" panose="00000500000000000000" pitchFamily="2"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warm-blooded vertebrates, with the exception of rodents</a:t>
            </a:r>
            <a:r>
              <a:rPr lang="en-US" sz="6000" kern="100" dirty="0">
                <a:solidFill>
                  <a:srgbClr val="212529"/>
                </a:solidFill>
                <a:latin typeface="Montserrat" panose="00000500000000000000" pitchFamily="2" charset="0"/>
                <a:ea typeface="Aptos" panose="020B0004020202020204" pitchFamily="34" charset="0"/>
                <a:cs typeface="Times New Roman" panose="02020603050405020304" pitchFamily="18" charset="0"/>
              </a:rPr>
              <a:t>,” and it was lifted less than five months later.</a:t>
            </a:r>
            <a:endParaRPr lang="en-US" sz="6000" kern="100" dirty="0">
              <a:solidFill>
                <a:srgbClr val="212529"/>
              </a:solidFill>
              <a:effectLst/>
              <a:latin typeface="Montserrat" panose="00000500000000000000" pitchFamily="2" charset="0"/>
              <a:ea typeface="Aptos" panose="020B0004020202020204" pitchFamily="34" charset="0"/>
              <a:cs typeface="Times New Roman" panose="02020603050405020304" pitchFamily="18" charset="0"/>
            </a:endParaRPr>
          </a:p>
          <a:p>
            <a:endParaRPr lang="en-US" dirty="0"/>
          </a:p>
        </p:txBody>
      </p:sp>
      <p:sp>
        <p:nvSpPr>
          <p:cNvPr id="10" name="Title 1">
            <a:extLst>
              <a:ext uri="{FF2B5EF4-FFF2-40B4-BE49-F238E27FC236}">
                <a16:creationId xmlns:a16="http://schemas.microsoft.com/office/drawing/2014/main" id="{11CCC930-52A6-6FED-7829-5A065F0CAEC1}"/>
              </a:ext>
            </a:extLst>
          </p:cNvPr>
          <p:cNvSpPr txBox="1">
            <a:spLocks/>
          </p:cNvSpPr>
          <p:nvPr/>
        </p:nvSpPr>
        <p:spPr>
          <a:xfrm>
            <a:off x="344486" y="152279"/>
            <a:ext cx="11503028" cy="894715"/>
          </a:xfrm>
          <a:prstGeom prst="rect">
            <a:avLst/>
          </a:prstGeom>
          <a:solidFill>
            <a:srgbClr val="E8E5D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A12B2A"/>
                </a:solidFill>
                <a:latin typeface="Montserrat"/>
              </a:rPr>
              <a:t>Federal oversight agencies have limited scope and little interest in enforcing laws/policies</a:t>
            </a:r>
            <a:endParaRPr lang="en-US" sz="2400" b="1" dirty="0">
              <a:solidFill>
                <a:srgbClr val="A12B2A"/>
              </a:solidFill>
              <a:latin typeface="Montserrat"/>
            </a:endParaRPr>
          </a:p>
        </p:txBody>
      </p:sp>
    </p:spTree>
    <p:extLst>
      <p:ext uri="{BB962C8B-B14F-4D97-AF65-F5344CB8AC3E}">
        <p14:creationId xmlns:p14="http://schemas.microsoft.com/office/powerpoint/2010/main" val="71932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5DF"/>
        </a:solidFill>
        <a:effectLst/>
      </p:bgPr>
    </p:bg>
    <p:spTree>
      <p:nvGrpSpPr>
        <p:cNvPr id="1" name="">
          <a:extLst>
            <a:ext uri="{FF2B5EF4-FFF2-40B4-BE49-F238E27FC236}">
              <a16:creationId xmlns:a16="http://schemas.microsoft.com/office/drawing/2014/main" id="{8794F6BC-401C-90F7-D80B-046EE1640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30713-2E1D-9FAC-FD61-4F03D97CB370}"/>
              </a:ext>
            </a:extLst>
          </p:cNvPr>
          <p:cNvSpPr>
            <a:spLocks noGrp="1"/>
          </p:cNvSpPr>
          <p:nvPr>
            <p:ph type="title"/>
          </p:nvPr>
        </p:nvSpPr>
        <p:spPr>
          <a:xfrm>
            <a:off x="420685" y="107591"/>
            <a:ext cx="11572840" cy="894715"/>
          </a:xfrm>
          <a:solidFill>
            <a:srgbClr val="E8E5DF"/>
          </a:solidFill>
        </p:spPr>
        <p:txBody>
          <a:bodyPr>
            <a:noAutofit/>
          </a:bodyPr>
          <a:lstStyle/>
          <a:p>
            <a:r>
              <a:rPr lang="en-US" sz="2800" b="1" dirty="0">
                <a:solidFill>
                  <a:srgbClr val="A12B2A"/>
                </a:solidFill>
                <a:latin typeface="Montserrat"/>
              </a:rPr>
              <a:t>Private accreditation standards are weak and records are not readily available</a:t>
            </a:r>
          </a:p>
        </p:txBody>
      </p:sp>
      <p:sp>
        <p:nvSpPr>
          <p:cNvPr id="4" name="TextBox 3">
            <a:extLst>
              <a:ext uri="{FF2B5EF4-FFF2-40B4-BE49-F238E27FC236}">
                <a16:creationId xmlns:a16="http://schemas.microsoft.com/office/drawing/2014/main" id="{663FB938-03FF-7638-3CEF-63380CFBE0EC}"/>
              </a:ext>
            </a:extLst>
          </p:cNvPr>
          <p:cNvSpPr txBox="1"/>
          <p:nvPr/>
        </p:nvSpPr>
        <p:spPr>
          <a:xfrm>
            <a:off x="509346" y="1086238"/>
            <a:ext cx="7582296" cy="521681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600"/>
              </a:spcAft>
              <a:buClr>
                <a:srgbClr val="9CBEBD"/>
              </a:buClr>
              <a:buSzPct val="100000"/>
              <a:buFont typeface="Tw Cen MT" panose="020B0602020104020603" pitchFamily="34" charset="0"/>
              <a:buNone/>
              <a:tabLst/>
              <a:defRPr/>
            </a:pPr>
            <a:r>
              <a:rPr kumimoji="0" lang="en-US" sz="1500" b="0"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The Association for Assessment and Accreditation of Laboratory Animal Care (</a:t>
            </a:r>
            <a:r>
              <a:rPr kumimoji="0" lang="en-US" sz="1500" b="0" i="0" u="none" strike="noStrike" kern="1200" cap="none" spc="0" normalizeH="0" baseline="0" noProof="0" dirty="0">
                <a:ln>
                  <a:noFill/>
                </a:ln>
                <a:solidFill>
                  <a:srgbClr val="0067B4"/>
                </a:solidFill>
                <a:effectLst/>
                <a:uLnTx/>
                <a:uFillTx/>
                <a:latin typeface="Montserrat" panose="00000500000000000000" pitchFamily="2"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AAALAC</a:t>
            </a:r>
            <a:r>
              <a:rPr kumimoji="0" lang="en-US" sz="1500" b="0"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 is a private organization that offers an expensive “accreditation” program for facilities.</a:t>
            </a:r>
          </a:p>
          <a:p>
            <a:pPr marL="0" marR="0" lvl="0" indent="0" algn="l" defTabSz="914400" rtl="0" eaLnBrk="1" fontAlgn="auto" latinLnBrk="0" hangingPunct="1">
              <a:lnSpc>
                <a:spcPct val="90000"/>
              </a:lnSpc>
              <a:spcBef>
                <a:spcPts val="1200"/>
              </a:spcBef>
              <a:spcAft>
                <a:spcPts val="600"/>
              </a:spcAft>
              <a:buClr>
                <a:srgbClr val="9CBEBD"/>
              </a:buClr>
              <a:buSzPct val="100000"/>
              <a:buFont typeface="Tw Cen MT" panose="020B0602020104020603" pitchFamily="34" charset="0"/>
              <a:buNone/>
              <a:tabLst/>
              <a:defRPr/>
            </a:pPr>
            <a:r>
              <a:rPr kumimoji="0" lang="en-US" sz="1500" b="0"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 </a:t>
            </a:r>
            <a:r>
              <a:rPr kumimoji="0" lang="en-US" sz="1500" b="1"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AAALAC records are not publicly accessible</a:t>
            </a:r>
            <a:r>
              <a:rPr kumimoji="0" lang="en-US" sz="1500" b="0"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 </a:t>
            </a:r>
            <a:r>
              <a:rPr kumimoji="0" lang="en-US" sz="1500" b="0" i="0" u="none" strike="noStrike" kern="1200" cap="none" spc="0" normalizeH="0" baseline="0" noProof="0" dirty="0">
                <a:ln>
                  <a:noFill/>
                </a:ln>
                <a:solidFill>
                  <a:srgbClr val="2E2B21"/>
                </a:solidFill>
                <a:effectLst/>
                <a:uLnTx/>
                <a:uFillTx/>
                <a:latin typeface="Montserrat" panose="00000500000000000000" pitchFamily="2" charset="0"/>
                <a:ea typeface="Times New Roman" panose="02020603050405020304" pitchFamily="18" charset="0"/>
                <a:cs typeface="Times New Roman" panose="02020603050405020304" pitchFamily="18" charset="0"/>
              </a:rPr>
              <a:t>AAALAC’s </a:t>
            </a:r>
            <a:r>
              <a:rPr kumimoji="0" lang="en-US" sz="1500" b="0" i="0" u="sng" strike="noStrike" kern="1200" cap="none" spc="0" normalizeH="0" baseline="0" noProof="0" dirty="0">
                <a:ln>
                  <a:noFill/>
                </a:ln>
                <a:solidFill>
                  <a:srgbClr val="0563C1"/>
                </a:solidFill>
                <a:effectLst/>
                <a:uLnTx/>
                <a:uFillTx/>
                <a:latin typeface="Montserrat" panose="00000500000000000000" pitchFamily="2" charset="0"/>
                <a:ea typeface="Times New Roman" panose="02020603050405020304" pitchFamily="18" charset="0"/>
                <a:cs typeface="Times New Roman" panose="02020603050405020304" pitchFamily="18" charset="0"/>
                <a:hlinkClick r:id="rId3"/>
              </a:rPr>
              <a:t>Council on Accreditation</a:t>
            </a:r>
            <a:r>
              <a:rPr kumimoji="0" lang="en-US" sz="1500" b="0" i="0" u="none" strike="noStrike" kern="1200" cap="none" spc="0" normalizeH="0" baseline="0" noProof="0" dirty="0">
                <a:ln>
                  <a:noFill/>
                </a:ln>
                <a:solidFill>
                  <a:srgbClr val="2E2B21"/>
                </a:solidFill>
                <a:effectLst/>
                <a:uLnTx/>
                <a:uFillTx/>
                <a:latin typeface="Montserrat" panose="00000500000000000000" pitchFamily="2" charset="0"/>
                <a:ea typeface="Times New Roman" panose="02020603050405020304" pitchFamily="18" charset="0"/>
                <a:cs typeface="Times New Roman" panose="02020603050405020304" pitchFamily="18" charset="0"/>
              </a:rPr>
              <a:t> is made up of people who work at the very facilities the organization accredits – including a representative from Virginia Tech.</a:t>
            </a:r>
          </a:p>
          <a:p>
            <a:pPr marL="0" marR="0" lvl="0" indent="0" algn="l" defTabSz="914400" rtl="0" eaLnBrk="1" fontAlgn="auto" latinLnBrk="0" hangingPunct="1">
              <a:lnSpc>
                <a:spcPct val="90000"/>
              </a:lnSpc>
              <a:spcBef>
                <a:spcPts val="1200"/>
              </a:spcBef>
              <a:spcAft>
                <a:spcPts val="600"/>
              </a:spcAft>
              <a:buClr>
                <a:srgbClr val="9CBEBD"/>
              </a:buClr>
              <a:buSzPct val="100000"/>
              <a:buFont typeface="Tw Cen MT" panose="020B0602020104020603" pitchFamily="34" charset="0"/>
              <a:buNone/>
              <a:tabLst/>
              <a:defRPr/>
            </a:pPr>
            <a:r>
              <a:rPr kumimoji="0" lang="en-US" sz="1500" b="0"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Accredited facilities must submit an annual report of all animals used in experiments, but these numbers </a:t>
            </a:r>
            <a:r>
              <a:rPr kumimoji="0" lang="en-US" sz="1500" b="1"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do not include animals held and/or bred</a:t>
            </a:r>
            <a:r>
              <a:rPr kumimoji="0" lang="en-US" sz="1500" b="0"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 during the reporting period. </a:t>
            </a:r>
            <a:r>
              <a:rPr kumimoji="0" lang="en-US" sz="1500" b="1" i="0" u="none" strike="noStrike" kern="1200" cap="none" spc="0" normalizeH="0" baseline="0" noProof="0" dirty="0">
                <a:ln>
                  <a:noFill/>
                </a:ln>
                <a:solidFill>
                  <a:srgbClr val="605B4F">
                    <a:lumMod val="50000"/>
                  </a:srgbClr>
                </a:solidFill>
                <a:effectLst/>
                <a:uLnTx/>
                <a:uFillTx/>
                <a:latin typeface="Montserrat" panose="00000500000000000000" pitchFamily="2" charset="0"/>
                <a:ea typeface="+mn-ea"/>
                <a:cs typeface="Times New Roman" panose="02020603050405020304" pitchFamily="18" charset="0"/>
              </a:rPr>
              <a:t>This information is not publicly posted.</a:t>
            </a:r>
          </a:p>
          <a:p>
            <a:pPr marL="0" marR="0" lvl="0" indent="0" algn="l" defTabSz="914400" rtl="0" eaLnBrk="1" fontAlgn="auto" latinLnBrk="0" hangingPunct="1">
              <a:lnSpc>
                <a:spcPct val="90000"/>
              </a:lnSpc>
              <a:spcBef>
                <a:spcPts val="1200"/>
              </a:spcBef>
              <a:spcAft>
                <a:spcPts val="600"/>
              </a:spcAft>
              <a:buClr>
                <a:srgbClr val="9CBEBD"/>
              </a:buClr>
              <a:buSzPct val="100000"/>
              <a:buFont typeface="Tw Cen MT" panose="020B0602020104020603" pitchFamily="34" charset="0"/>
              <a:buNone/>
              <a:tabLst/>
              <a:defRPr/>
            </a:pPr>
            <a:r>
              <a:rPr kumimoji="0" lang="en-US" sz="1500" b="0" i="0" u="none" strike="noStrike" kern="100" cap="none" spc="0" normalizeH="0" baseline="0" noProof="0" dirty="0">
                <a:ln>
                  <a:noFill/>
                </a:ln>
                <a:solidFill>
                  <a:srgbClr val="605B4F">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AAALAC conducts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site visits</a:t>
            </a:r>
            <a:r>
              <a:rPr kumimoji="0" lang="en-US" sz="1500" b="0" i="0" u="none"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US" sz="1500" b="0" i="0" u="none" strike="noStrike" kern="100" cap="none" spc="0" normalizeH="0" baseline="0" noProof="0" dirty="0">
                <a:ln>
                  <a:noFill/>
                </a:ln>
                <a:solidFill>
                  <a:srgbClr val="605B4F">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which are scheduled in advance, and only every 3 years.</a:t>
            </a:r>
          </a:p>
          <a:p>
            <a:pPr marL="0" marR="0" lvl="0" indent="0" algn="l" defTabSz="914400" rtl="0" eaLnBrk="1" fontAlgn="auto" latinLnBrk="0" hangingPunct="1">
              <a:lnSpc>
                <a:spcPct val="90000"/>
              </a:lnSpc>
              <a:spcBef>
                <a:spcPts val="1200"/>
              </a:spcBef>
              <a:spcAft>
                <a:spcPts val="600"/>
              </a:spcAft>
              <a:buClr>
                <a:srgbClr val="9CBEBD"/>
              </a:buClr>
              <a:buSzPct val="100000"/>
              <a:buFont typeface="Tw Cen MT" panose="020B0602020104020603" pitchFamily="34" charset="0"/>
              <a:buNone/>
              <a:tabLst/>
              <a:defRPr/>
            </a:pPr>
            <a:r>
              <a:rPr kumimoji="0" lang="en-US" sz="1500" b="0" i="0" u="none" strike="noStrike" kern="100" cap="none" spc="0" normalizeH="0" baseline="0" noProof="0" dirty="0">
                <a:ln>
                  <a:noFill/>
                </a:ln>
                <a:solidFill>
                  <a:srgbClr val="605B4F">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Envigo was AAALAC-accredited.</a:t>
            </a:r>
          </a:p>
          <a:p>
            <a:pPr marL="0" marR="0" lvl="0" indent="0" algn="l" defTabSz="914400" rtl="0" eaLnBrk="1" fontAlgn="auto" latinLnBrk="0" hangingPunct="1">
              <a:lnSpc>
                <a:spcPct val="90000"/>
              </a:lnSpc>
              <a:spcBef>
                <a:spcPts val="1200"/>
              </a:spcBef>
              <a:spcAft>
                <a:spcPts val="600"/>
              </a:spcAft>
              <a:buClr>
                <a:srgbClr val="9CBEBD"/>
              </a:buClr>
              <a:buSzPct val="100000"/>
              <a:buFont typeface="Tw Cen MT" panose="020B0602020104020603" pitchFamily="34" charset="0"/>
              <a:buNone/>
              <a:tabLst/>
              <a:defRPr/>
            </a:pPr>
            <a:r>
              <a:rPr kumimoji="0" lang="en-US" sz="1500" b="0" i="0" u="none" strike="noStrike" kern="100" cap="none" spc="0" normalizeH="0" baseline="0" noProof="0" dirty="0">
                <a:ln>
                  <a:noFill/>
                </a:ln>
                <a:solidFill>
                  <a:srgbClr val="605B4F">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Virginia Tech is AAALAC-accredited, and they were in good standing with AAALAC when they were fined $18,950 by the USDA.</a:t>
            </a:r>
          </a:p>
          <a:p>
            <a:pPr marL="0" marR="0" lvl="0" indent="0" algn="l" defTabSz="914400" rtl="0" eaLnBrk="1" fontAlgn="auto" latinLnBrk="0" hangingPunct="1">
              <a:lnSpc>
                <a:spcPct val="90000"/>
              </a:lnSpc>
              <a:spcBef>
                <a:spcPts val="1200"/>
              </a:spcBef>
              <a:spcAft>
                <a:spcPts val="600"/>
              </a:spcAft>
              <a:buClr>
                <a:srgbClr val="9CBEBD"/>
              </a:buClr>
              <a:buSzPct val="100000"/>
              <a:buFont typeface="Tw Cen MT" panose="020B0602020104020603" pitchFamily="34" charset="0"/>
              <a:buNone/>
              <a:tabLst/>
              <a:defRPr/>
            </a:pPr>
            <a:r>
              <a:rPr kumimoji="0" lang="en-US" sz="1500" b="0" i="0" u="none" strike="noStrike" kern="100" cap="none" spc="0" normalizeH="0" baseline="0" noProof="0" dirty="0">
                <a:ln>
                  <a:noFill/>
                </a:ln>
                <a:solidFill>
                  <a:srgbClr val="44546A">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One</a:t>
            </a:r>
            <a:r>
              <a:rPr kumimoji="0" lang="en-US" sz="15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US" sz="1500" b="0" i="0" u="sng" strike="noStrike" kern="100" cap="none" spc="0" normalizeH="0" baseline="0" noProof="0" dirty="0">
                <a:ln>
                  <a:noFill/>
                </a:ln>
                <a:solidFill>
                  <a:srgbClr val="0067B4"/>
                </a:solidFill>
                <a:effectLst/>
                <a:uLnTx/>
                <a:uFillTx/>
                <a:latin typeface="Montserrat" panose="00000500000000000000" pitchFamily="2"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study</a:t>
            </a:r>
            <a:r>
              <a:rPr kumimoji="0" lang="en-US" sz="1500" b="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kumimoji="0" lang="en-US" sz="1500" b="0" i="0" u="none" strike="noStrike" kern="100" cap="none" spc="0" normalizeH="0" baseline="0" noProof="0" dirty="0">
                <a:ln>
                  <a:noFill/>
                </a:ln>
                <a:solidFill>
                  <a:srgbClr val="44546A">
                    <a:lumMod val="50000"/>
                  </a:srgbClr>
                </a:solidFill>
                <a:effectLst/>
                <a:uLnTx/>
                <a:uFillTx/>
                <a:latin typeface="Montserrat" panose="00000500000000000000" pitchFamily="2" charset="0"/>
                <a:ea typeface="Aptos" panose="020B0004020202020204" pitchFamily="34" charset="0"/>
                <a:cs typeface="Times New Roman" panose="02020603050405020304" pitchFamily="18" charset="0"/>
              </a:rPr>
              <a:t>showed that “AAALAC-accredited sites had more AWA NCIs [noncompliant items] on average compared with non-accredited sites. AAALAC-accredited sites also had more NCIs related to improper veterinary care, personnel qualifications, and animal husbandry.”</a:t>
            </a:r>
          </a:p>
        </p:txBody>
      </p:sp>
      <p:pic>
        <p:nvPicPr>
          <p:cNvPr id="7" name="Picture 6">
            <a:extLst>
              <a:ext uri="{FF2B5EF4-FFF2-40B4-BE49-F238E27FC236}">
                <a16:creationId xmlns:a16="http://schemas.microsoft.com/office/drawing/2014/main" id="{FBE5EB8A-58F0-816D-0CC4-F763655E94FB}"/>
              </a:ext>
            </a:extLst>
          </p:cNvPr>
          <p:cNvPicPr>
            <a:picLocks noChangeAspect="1"/>
          </p:cNvPicPr>
          <p:nvPr/>
        </p:nvPicPr>
        <p:blipFill>
          <a:blip r:embed="rId6"/>
          <a:stretch>
            <a:fillRect/>
          </a:stretch>
        </p:blipFill>
        <p:spPr>
          <a:xfrm>
            <a:off x="8566623" y="2324516"/>
            <a:ext cx="3116031" cy="2208968"/>
          </a:xfrm>
          <a:prstGeom prst="rect">
            <a:avLst/>
          </a:prstGeom>
          <a:ln>
            <a:solidFill>
              <a:schemeClr val="tx1"/>
            </a:solidFill>
          </a:ln>
        </p:spPr>
      </p:pic>
    </p:spTree>
    <p:extLst>
      <p:ext uri="{BB962C8B-B14F-4D97-AF65-F5344CB8AC3E}">
        <p14:creationId xmlns:p14="http://schemas.microsoft.com/office/powerpoint/2010/main" val="236637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8E5D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B42A21-9D3E-13EF-5D47-1210F1A6B122}"/>
              </a:ext>
            </a:extLst>
          </p:cNvPr>
          <p:cNvSpPr>
            <a:spLocks noGrp="1"/>
          </p:cNvSpPr>
          <p:nvPr>
            <p:ph idx="1"/>
          </p:nvPr>
        </p:nvSpPr>
        <p:spPr>
          <a:xfrm>
            <a:off x="639924" y="1125252"/>
            <a:ext cx="10515600" cy="1348930"/>
          </a:xfrm>
        </p:spPr>
        <p:txBody>
          <a:bodyPr>
            <a:normAutofit/>
          </a:bodyPr>
          <a:lstStyle/>
          <a:p>
            <a:pPr marL="0" indent="0">
              <a:buNone/>
            </a:pPr>
            <a:r>
              <a:rPr lang="en-US" sz="1600" dirty="0">
                <a:latin typeface="Montserrat" panose="00000500000000000000" pitchFamily="2" charset="0"/>
                <a:cs typeface="Times New Roman" panose="02020603050405020304" pitchFamily="18" charset="0"/>
              </a:rPr>
              <a:t>In 2023, PETA submitted FOIA requests to AAALAC-accredited public universities in Virginia to obtain the approximate number of animals they used in experiments, including those not reported to USDA APHIS. These records show that </a:t>
            </a:r>
            <a:r>
              <a:rPr lang="en-US" sz="1600" b="1" dirty="0">
                <a:latin typeface="Montserrat" panose="00000500000000000000" pitchFamily="2" charset="0"/>
                <a:cs typeface="Times New Roman" panose="02020603050405020304" pitchFamily="18" charset="0"/>
              </a:rPr>
              <a:t>the overwhelming number of animals who are experimented on are not federally covered, and information about their numbers, care, and use is not made publicly available</a:t>
            </a:r>
            <a:r>
              <a:rPr lang="en-US" sz="1600" dirty="0">
                <a:latin typeface="Montserrat" panose="00000500000000000000" pitchFamily="2"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D333CE9-A5DC-728F-4683-272346CB2C63}"/>
              </a:ext>
            </a:extLst>
          </p:cNvPr>
          <p:cNvPicPr>
            <a:picLocks noChangeAspect="1"/>
          </p:cNvPicPr>
          <p:nvPr/>
        </p:nvPicPr>
        <p:blipFill>
          <a:blip r:embed="rId3"/>
          <a:stretch>
            <a:fillRect/>
          </a:stretch>
        </p:blipFill>
        <p:spPr>
          <a:xfrm>
            <a:off x="906852" y="2414207"/>
            <a:ext cx="4990872" cy="3094777"/>
          </a:xfrm>
          <a:prstGeom prst="rect">
            <a:avLst/>
          </a:prstGeom>
        </p:spPr>
      </p:pic>
      <p:pic>
        <p:nvPicPr>
          <p:cNvPr id="5" name="Picture 4">
            <a:extLst>
              <a:ext uri="{FF2B5EF4-FFF2-40B4-BE49-F238E27FC236}">
                <a16:creationId xmlns:a16="http://schemas.microsoft.com/office/drawing/2014/main" id="{D3CF9748-C7DF-0CC5-A957-074B7176D79C}"/>
              </a:ext>
            </a:extLst>
          </p:cNvPr>
          <p:cNvPicPr>
            <a:picLocks noChangeAspect="1"/>
          </p:cNvPicPr>
          <p:nvPr/>
        </p:nvPicPr>
        <p:blipFill>
          <a:blip r:embed="rId4"/>
          <a:stretch>
            <a:fillRect/>
          </a:stretch>
        </p:blipFill>
        <p:spPr>
          <a:xfrm>
            <a:off x="6414329" y="2414207"/>
            <a:ext cx="4879086" cy="3094777"/>
          </a:xfrm>
          <a:prstGeom prst="rect">
            <a:avLst/>
          </a:prstGeom>
        </p:spPr>
      </p:pic>
      <p:sp>
        <p:nvSpPr>
          <p:cNvPr id="8" name="TextBox 7">
            <a:extLst>
              <a:ext uri="{FF2B5EF4-FFF2-40B4-BE49-F238E27FC236}">
                <a16:creationId xmlns:a16="http://schemas.microsoft.com/office/drawing/2014/main" id="{0EF02377-26A0-3998-5503-3CEF8DFEA3B9}"/>
              </a:ext>
            </a:extLst>
          </p:cNvPr>
          <p:cNvSpPr txBox="1"/>
          <p:nvPr/>
        </p:nvSpPr>
        <p:spPr>
          <a:xfrm>
            <a:off x="838200" y="5537184"/>
            <a:ext cx="5128176"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2E2B21"/>
                </a:solidFill>
                <a:effectLst/>
                <a:uLnTx/>
                <a:uFillTx/>
                <a:latin typeface="Montserrat" panose="00000500000000000000" pitchFamily="2" charset="0"/>
                <a:ea typeface="Calibri" panose="020F0502020204030204" pitchFamily="34" charset="0"/>
                <a:cs typeface="Times New Roman" panose="02020603050405020304" pitchFamily="18" charset="0"/>
              </a:rPr>
              <a:t>*VT’s count included “ rodent cages” and “fish tanks” instead of animals, so the number of animals not covered by the AWA is far higher. These numbers do not include animals held but not used in protocols.</a:t>
            </a:r>
          </a:p>
        </p:txBody>
      </p:sp>
      <p:sp>
        <p:nvSpPr>
          <p:cNvPr id="10" name="TextBox 9">
            <a:extLst>
              <a:ext uri="{FF2B5EF4-FFF2-40B4-BE49-F238E27FC236}">
                <a16:creationId xmlns:a16="http://schemas.microsoft.com/office/drawing/2014/main" id="{E1DEF688-CB89-6639-358C-15ED1A52C7A8}"/>
              </a:ext>
            </a:extLst>
          </p:cNvPr>
          <p:cNvSpPr txBox="1"/>
          <p:nvPr/>
        </p:nvSpPr>
        <p:spPr>
          <a:xfrm>
            <a:off x="6414329" y="5508984"/>
            <a:ext cx="5128174"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B21"/>
                </a:solidFill>
                <a:effectLst/>
                <a:uLnTx/>
                <a:uFillTx/>
                <a:latin typeface="Montserrat" panose="00000500000000000000" pitchFamily="2" charset="0"/>
                <a:ea typeface="+mn-ea"/>
                <a:cs typeface="Times New Roman" panose="02020603050405020304" pitchFamily="18" charset="0"/>
              </a:rPr>
              <a:t>Mice, rats, fish, captive-bred birds, reptiles, amphibians, and cephalopods accounted for the species used in experiments who are not federally protected. </a:t>
            </a:r>
          </a:p>
        </p:txBody>
      </p:sp>
      <p:sp>
        <p:nvSpPr>
          <p:cNvPr id="11" name="Title 1">
            <a:extLst>
              <a:ext uri="{FF2B5EF4-FFF2-40B4-BE49-F238E27FC236}">
                <a16:creationId xmlns:a16="http://schemas.microsoft.com/office/drawing/2014/main" id="{C8D211E7-3486-BDDE-3948-E463D0940FFF}"/>
              </a:ext>
            </a:extLst>
          </p:cNvPr>
          <p:cNvSpPr txBox="1">
            <a:spLocks/>
          </p:cNvSpPr>
          <p:nvPr/>
        </p:nvSpPr>
        <p:spPr>
          <a:xfrm>
            <a:off x="543660" y="176217"/>
            <a:ext cx="11242800" cy="894715"/>
          </a:xfrm>
          <a:prstGeom prst="rect">
            <a:avLst/>
          </a:prstGeom>
          <a:solidFill>
            <a:srgbClr val="E8E5D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A12B2A"/>
                </a:solidFill>
                <a:effectLst/>
                <a:uLnTx/>
                <a:uFillTx/>
                <a:latin typeface="Montserrat"/>
                <a:ea typeface="+mj-ea"/>
                <a:cs typeface="+mj-cs"/>
              </a:rPr>
              <a:t>Hundreds of thousands of animals are used in experiments at publicly funded Virginia universities</a:t>
            </a:r>
            <a:endParaRPr kumimoji="0" lang="en-US" sz="2400" b="1" i="0" u="none" strike="noStrike" kern="1200" cap="none" spc="0" normalizeH="0" baseline="0" noProof="0" dirty="0">
              <a:ln>
                <a:noFill/>
              </a:ln>
              <a:solidFill>
                <a:srgbClr val="A12B2A"/>
              </a:solidFill>
              <a:effectLst/>
              <a:uLnTx/>
              <a:uFillTx/>
              <a:latin typeface="Montserrat"/>
              <a:ea typeface="+mj-ea"/>
              <a:cs typeface="+mj-cs"/>
            </a:endParaRPr>
          </a:p>
        </p:txBody>
      </p:sp>
    </p:spTree>
    <p:extLst>
      <p:ext uri="{BB962C8B-B14F-4D97-AF65-F5344CB8AC3E}">
        <p14:creationId xmlns:p14="http://schemas.microsoft.com/office/powerpoint/2010/main" val="1670649742"/>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3.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1998</TotalTime>
  <Words>2927</Words>
  <Application>Microsoft Office PowerPoint</Application>
  <PresentationFormat>Widescreen</PresentationFormat>
  <Paragraphs>152</Paragraphs>
  <Slides>18</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Aptos</vt:lpstr>
      <vt:lpstr>Arial</vt:lpstr>
      <vt:lpstr>Calibri</vt:lpstr>
      <vt:lpstr>Calibri Light</vt:lpstr>
      <vt:lpstr>Montserrat</vt:lpstr>
      <vt:lpstr>Times New Roman</vt:lpstr>
      <vt:lpstr>Tw Cen MT</vt:lpstr>
      <vt:lpstr>Tw Cen MT Condensed</vt:lpstr>
      <vt:lpstr>Wingdings 3</vt:lpstr>
      <vt:lpstr>Office Theme</vt:lpstr>
      <vt:lpstr>1_Office Theme</vt:lpstr>
      <vt:lpstr>Integral</vt:lpstr>
      <vt:lpstr>PowerPoint Presentation</vt:lpstr>
      <vt:lpstr>Agenda</vt:lpstr>
      <vt:lpstr>Public visibility into animal testing in Virginia is deficient</vt:lpstr>
      <vt:lpstr>The public cares deeply about animals used in experimentation</vt:lpstr>
      <vt:lpstr>Envigo’s breeding facility incurred charges, fines, and public outrage over the neglect of thousands of dogs </vt:lpstr>
      <vt:lpstr>Limited information is available through FOIA requests to federal oversight agencies</vt:lpstr>
      <vt:lpstr>PowerPoint Presentation</vt:lpstr>
      <vt:lpstr>Private accreditation standards are weak and records are not readily available</vt:lpstr>
      <vt:lpstr>PowerPoint Presentation</vt:lpstr>
      <vt:lpstr>Virginia Tech received one of the largest fines in recent history for AWA violations</vt:lpstr>
      <vt:lpstr>Virginia institutions repeatedly violate OLAW policies (but information is difficult to obtain)</vt:lpstr>
      <vt:lpstr>IACUCs are intended to oversee animal welfare, but they are ineffective and opaque</vt:lpstr>
      <vt:lpstr>Universities regularly charge excessive fees to obstruct transparency into animal experimentation activities</vt:lpstr>
      <vt:lpstr>The General Assembly convened a Task Force to examine deficiencies in transparency</vt:lpstr>
      <vt:lpstr>Many other states have attempted to improve transparency into animal research</vt:lpstr>
      <vt:lpstr>Some states have succeeded in passing laws to improve transparency</vt:lpstr>
      <vt:lpstr>Transparency bills introduced in 2025 had limited success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Partisan Strategic Funnel</dc:title>
  <dc:creator>Will Lowrey</dc:creator>
  <cp:lastModifiedBy>Will Lowrey</cp:lastModifiedBy>
  <cp:revision>204</cp:revision>
  <dcterms:created xsi:type="dcterms:W3CDTF">2023-02-10T20:31:29Z</dcterms:created>
  <dcterms:modified xsi:type="dcterms:W3CDTF">2025-03-26T20:33:06Z</dcterms:modified>
</cp:coreProperties>
</file>